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794" r:id="rId2"/>
    <p:sldMasterId id="2147483930" r:id="rId3"/>
    <p:sldMasterId id="2147483954" r:id="rId4"/>
  </p:sldMasterIdLst>
  <p:notesMasterIdLst>
    <p:notesMasterId r:id="rId36"/>
  </p:notesMasterIdLst>
  <p:handoutMasterIdLst>
    <p:handoutMasterId r:id="rId37"/>
  </p:handoutMasterIdLst>
  <p:sldIdLst>
    <p:sldId id="256" r:id="rId5"/>
    <p:sldId id="295" r:id="rId6"/>
    <p:sldId id="275" r:id="rId7"/>
    <p:sldId id="273" r:id="rId8"/>
    <p:sldId id="298" r:id="rId9"/>
    <p:sldId id="319" r:id="rId10"/>
    <p:sldId id="277" r:id="rId11"/>
    <p:sldId id="303" r:id="rId12"/>
    <p:sldId id="299" r:id="rId13"/>
    <p:sldId id="320" r:id="rId14"/>
    <p:sldId id="276" r:id="rId15"/>
    <p:sldId id="282" r:id="rId16"/>
    <p:sldId id="322" r:id="rId17"/>
    <p:sldId id="305" r:id="rId18"/>
    <p:sldId id="306" r:id="rId19"/>
    <p:sldId id="316" r:id="rId20"/>
    <p:sldId id="304" r:id="rId21"/>
    <p:sldId id="307" r:id="rId22"/>
    <p:sldId id="308" r:id="rId23"/>
    <p:sldId id="309" r:id="rId24"/>
    <p:sldId id="310" r:id="rId25"/>
    <p:sldId id="284" r:id="rId26"/>
    <p:sldId id="311" r:id="rId27"/>
    <p:sldId id="313" r:id="rId28"/>
    <p:sldId id="314" r:id="rId29"/>
    <p:sldId id="317" r:id="rId30"/>
    <p:sldId id="321" r:id="rId31"/>
    <p:sldId id="301" r:id="rId32"/>
    <p:sldId id="318" r:id="rId33"/>
    <p:sldId id="315" r:id="rId34"/>
    <p:sldId id="300" r:id="rId35"/>
  </p:sldIdLst>
  <p:sldSz cx="9144000" cy="6858000" type="screen4x3"/>
  <p:notesSz cx="6735763" cy="9866313"/>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Oletusosa" id="{E32B08B3-0519-4F1B-A091-6B33D3A500A6}">
          <p14:sldIdLst>
            <p14:sldId id="256"/>
            <p14:sldId id="295"/>
            <p14:sldId id="275"/>
            <p14:sldId id="273"/>
            <p14:sldId id="298"/>
            <p14:sldId id="319"/>
            <p14:sldId id="277"/>
            <p14:sldId id="303"/>
            <p14:sldId id="299"/>
            <p14:sldId id="320"/>
            <p14:sldId id="276"/>
            <p14:sldId id="282"/>
          </p14:sldIdLst>
        </p14:section>
        <p14:section name="Nimetön osa" id="{02AF639A-DDCC-4136-B661-44D91747B724}">
          <p14:sldIdLst>
            <p14:sldId id="322"/>
            <p14:sldId id="305"/>
            <p14:sldId id="306"/>
            <p14:sldId id="316"/>
            <p14:sldId id="304"/>
            <p14:sldId id="307"/>
            <p14:sldId id="308"/>
            <p14:sldId id="309"/>
            <p14:sldId id="310"/>
            <p14:sldId id="284"/>
            <p14:sldId id="311"/>
            <p14:sldId id="313"/>
            <p14:sldId id="314"/>
            <p14:sldId id="317"/>
            <p14:sldId id="321"/>
            <p14:sldId id="301"/>
            <p14:sldId id="318"/>
            <p14:sldId id="315"/>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99CC"/>
    <a:srgbClr val="33CCCC"/>
    <a:srgbClr val="008080"/>
    <a:srgbClr val="0F5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vl1pPr>
          </a:lstStyle>
          <a:p>
            <a:pPr>
              <a:defRPr/>
            </a:pPr>
            <a:endParaRPr lang="fi-FI"/>
          </a:p>
        </p:txBody>
      </p:sp>
      <p:sp>
        <p:nvSpPr>
          <p:cNvPr id="3" name="Päivämäärän paikkamerkki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hangingPunct="1">
              <a:defRPr sz="1200"/>
            </a:lvl1pPr>
          </a:lstStyle>
          <a:p>
            <a:pPr>
              <a:defRPr/>
            </a:pPr>
            <a:fld id="{5A54BE34-246B-457E-86F9-B79AF59FD85E}" type="datetimeFigureOut">
              <a:rPr lang="fi-FI"/>
              <a:pPr>
                <a:defRPr/>
              </a:pPr>
              <a:t>13.8.2016</a:t>
            </a:fld>
            <a:endParaRPr lang="fi-FI"/>
          </a:p>
        </p:txBody>
      </p:sp>
      <p:sp>
        <p:nvSpPr>
          <p:cNvPr id="4" name="Alatunnisteen paikkamerkki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hangingPunct="1">
              <a:defRPr sz="1200"/>
            </a:lvl1pPr>
          </a:lstStyle>
          <a:p>
            <a:pPr>
              <a:defRPr/>
            </a:pPr>
            <a:endParaRPr lang="fi-FI"/>
          </a:p>
        </p:txBody>
      </p:sp>
      <p:sp>
        <p:nvSpPr>
          <p:cNvPr id="5" name="Dian numeron paikkamerkki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11BF21B-FA31-4281-957D-387C71455650}" type="slidenum">
              <a:rPr lang="fi-FI" altLang="fi-FI"/>
              <a:pPr>
                <a:defRPr/>
              </a:pPr>
              <a:t>‹#›</a:t>
            </a:fld>
            <a:endParaRPr lang="fi-FI" altLang="fi-FI"/>
          </a:p>
        </p:txBody>
      </p:sp>
    </p:spTree>
    <p:extLst>
      <p:ext uri="{BB962C8B-B14F-4D97-AF65-F5344CB8AC3E}">
        <p14:creationId xmlns:p14="http://schemas.microsoft.com/office/powerpoint/2010/main" val="2229668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24BA526-7478-4AE2-846F-800E2B6AAADD}" type="datetimeFigureOut">
              <a:rPr lang="fi-FI"/>
              <a:pPr>
                <a:defRPr/>
              </a:pPr>
              <a:t>13.8.2016</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4D4D7A5-4A8C-4A0B-B85A-DAE6000954E9}" type="slidenum">
              <a:rPr lang="fi-FI" altLang="fi-FI"/>
              <a:pPr>
                <a:defRPr/>
              </a:pPr>
              <a:t>‹#›</a:t>
            </a:fld>
            <a:endParaRPr lang="fi-FI" altLang="fi-FI"/>
          </a:p>
        </p:txBody>
      </p:sp>
    </p:spTree>
    <p:extLst>
      <p:ext uri="{BB962C8B-B14F-4D97-AF65-F5344CB8AC3E}">
        <p14:creationId xmlns:p14="http://schemas.microsoft.com/office/powerpoint/2010/main" val="2109579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5530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77AC19-3C5D-4638-9A42-C2E4D04A6DFE}" type="slidenum">
              <a:rPr lang="fi-FI" altLang="fi-FI" smtClean="0">
                <a:latin typeface="Calibri" panose="020F0502020204030204" pitchFamily="34" charset="0"/>
              </a:rPr>
              <a:pPr/>
              <a:t>2</a:t>
            </a:fld>
            <a:endParaRPr lang="fi-FI" altLang="fi-FI">
              <a:latin typeface="Calibri" panose="020F0502020204030204" pitchFamily="34" charset="0"/>
            </a:endParaRPr>
          </a:p>
        </p:txBody>
      </p:sp>
    </p:spTree>
    <p:extLst>
      <p:ext uri="{BB962C8B-B14F-4D97-AF65-F5344CB8AC3E}">
        <p14:creationId xmlns:p14="http://schemas.microsoft.com/office/powerpoint/2010/main" val="288457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4D4D7A5-4A8C-4A0B-B85A-DAE6000954E9}" type="slidenum">
              <a:rPr lang="fi-FI" altLang="fi-FI" smtClean="0"/>
              <a:pPr>
                <a:defRPr/>
              </a:pPr>
              <a:t>4</a:t>
            </a:fld>
            <a:endParaRPr lang="fi-FI" altLang="fi-FI"/>
          </a:p>
        </p:txBody>
      </p:sp>
    </p:spTree>
    <p:extLst>
      <p:ext uri="{BB962C8B-B14F-4D97-AF65-F5344CB8AC3E}">
        <p14:creationId xmlns:p14="http://schemas.microsoft.com/office/powerpoint/2010/main" val="169026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4D4D7A5-4A8C-4A0B-B85A-DAE6000954E9}" type="slidenum">
              <a:rPr lang="fi-FI" altLang="fi-FI" smtClean="0"/>
              <a:pPr>
                <a:defRPr/>
              </a:pPr>
              <a:t>5</a:t>
            </a:fld>
            <a:endParaRPr lang="fi-FI" altLang="fi-FI"/>
          </a:p>
        </p:txBody>
      </p:sp>
    </p:spTree>
    <p:extLst>
      <p:ext uri="{BB962C8B-B14F-4D97-AF65-F5344CB8AC3E}">
        <p14:creationId xmlns:p14="http://schemas.microsoft.com/office/powerpoint/2010/main" val="94320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14763" y="9369425"/>
            <a:ext cx="2919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buClr>
                <a:srgbClr val="000000"/>
              </a:buClr>
              <a:buFont typeface="Times New Roman" panose="02020603050405020304" pitchFamily="18" charset="0"/>
              <a:buNone/>
            </a:pPr>
            <a:r>
              <a:rPr lang="en-GB" altLang="fi-FI">
                <a:solidFill>
                  <a:srgbClr val="000000"/>
                </a:solidFill>
                <a:latin typeface="Arial" panose="020B0604020202020204" pitchFamily="34" charset="0"/>
                <a:ea typeface="ＭＳ Ｐゴシック" panose="020B0600070205080204" pitchFamily="34" charset="-128"/>
              </a:rPr>
              <a:t>7</a:t>
            </a:r>
          </a:p>
        </p:txBody>
      </p:sp>
      <p:sp>
        <p:nvSpPr>
          <p:cNvPr id="61443" name="Text Box 1"/>
          <p:cNvSpPr txBox="1">
            <a:spLocks noChangeArrowheads="1"/>
          </p:cNvSpPr>
          <p:nvPr/>
        </p:nvSpPr>
        <p:spPr bwMode="auto">
          <a:xfrm>
            <a:off x="908050" y="739775"/>
            <a:ext cx="4921250" cy="3698875"/>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ts val="1500"/>
              </a:spcBef>
              <a:buClr>
                <a:srgbClr val="000000"/>
              </a:buClr>
              <a:buFont typeface="Times New Roman" panose="02020603050405020304" pitchFamily="18" charset="0"/>
              <a:buNone/>
            </a:pPr>
            <a:endParaRPr lang="fi-FI" altLang="fi-FI" sz="2400">
              <a:solidFill>
                <a:srgbClr val="009BB0"/>
              </a:solidFill>
              <a:latin typeface="Frutiger 45 Light"/>
              <a:ea typeface="ＭＳ Ｐゴシック" panose="020B0600070205080204" pitchFamily="34" charset="-128"/>
            </a:endParaRPr>
          </a:p>
        </p:txBody>
      </p:sp>
      <p:sp>
        <p:nvSpPr>
          <p:cNvPr id="61444" name="Rectangle 2"/>
          <p:cNvSpPr>
            <a:spLocks noGrp="1" noChangeArrowheads="1"/>
          </p:cNvSpPr>
          <p:nvPr>
            <p:ph type="body"/>
          </p:nvPr>
        </p:nvSpPr>
        <p:spPr bwMode="auto">
          <a:xfrm>
            <a:off x="673100" y="4686300"/>
            <a:ext cx="539115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numCol="1" anchor="ctr" anchorCtr="0" compatLnSpc="1">
            <a:prstTxWarp prst="textNoShape">
              <a:avLst/>
            </a:prstTxWarp>
          </a:bodyPr>
          <a:lstStyle/>
          <a:p>
            <a:pPr eaLnBrk="1" hangingPunct="1"/>
            <a:endParaRPr lang="fi-FI" altLang="fi-FI"/>
          </a:p>
        </p:txBody>
      </p:sp>
    </p:spTree>
    <p:extLst>
      <p:ext uri="{BB962C8B-B14F-4D97-AF65-F5344CB8AC3E}">
        <p14:creationId xmlns:p14="http://schemas.microsoft.com/office/powerpoint/2010/main" val="366123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14763" y="9369425"/>
            <a:ext cx="2919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buClr>
                <a:srgbClr val="000000"/>
              </a:buClr>
              <a:buFont typeface="Times New Roman" panose="02020603050405020304" pitchFamily="18" charset="0"/>
              <a:buNone/>
            </a:pPr>
            <a:r>
              <a:rPr lang="en-GB" altLang="fi-FI">
                <a:solidFill>
                  <a:srgbClr val="000000"/>
                </a:solidFill>
                <a:latin typeface="Arial" panose="020B0604020202020204" pitchFamily="34" charset="0"/>
                <a:ea typeface="ＭＳ Ｐゴシック" panose="020B0600070205080204" pitchFamily="34" charset="-128"/>
              </a:rPr>
              <a:t>3</a:t>
            </a:r>
          </a:p>
        </p:txBody>
      </p:sp>
      <p:sp>
        <p:nvSpPr>
          <p:cNvPr id="65539" name="Text Box 1"/>
          <p:cNvSpPr txBox="1">
            <a:spLocks noChangeArrowheads="1"/>
          </p:cNvSpPr>
          <p:nvPr/>
        </p:nvSpPr>
        <p:spPr bwMode="auto">
          <a:xfrm>
            <a:off x="3814763" y="9369425"/>
            <a:ext cx="2921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defTabSz="449263">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buClr>
                <a:srgbClr val="000000"/>
              </a:buClr>
              <a:buFont typeface="Times New Roman" panose="02020603050405020304" pitchFamily="18" charset="0"/>
              <a:buNone/>
            </a:pPr>
            <a:r>
              <a:rPr lang="en-GB" altLang="fi-FI">
                <a:solidFill>
                  <a:srgbClr val="000000"/>
                </a:solidFill>
                <a:latin typeface="Arial" panose="020B0604020202020204" pitchFamily="34" charset="0"/>
                <a:ea typeface="ＭＳ Ｐゴシック" panose="020B0600070205080204" pitchFamily="34" charset="-128"/>
              </a:rPr>
              <a:t>3</a:t>
            </a:r>
          </a:p>
        </p:txBody>
      </p:sp>
      <p:sp>
        <p:nvSpPr>
          <p:cNvPr id="65540" name="Text Box 2"/>
          <p:cNvSpPr txBox="1">
            <a:spLocks noChangeArrowheads="1"/>
          </p:cNvSpPr>
          <p:nvPr/>
        </p:nvSpPr>
        <p:spPr bwMode="auto">
          <a:xfrm>
            <a:off x="908050" y="739775"/>
            <a:ext cx="4921250" cy="3698875"/>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ts val="1500"/>
              </a:spcBef>
              <a:buClr>
                <a:srgbClr val="000000"/>
              </a:buClr>
              <a:buFont typeface="Times New Roman" panose="02020603050405020304" pitchFamily="18" charset="0"/>
              <a:buNone/>
            </a:pPr>
            <a:endParaRPr lang="fi-FI" altLang="fi-FI" sz="2400">
              <a:solidFill>
                <a:srgbClr val="009BB0"/>
              </a:solidFill>
              <a:latin typeface="Frutiger 45 Light"/>
              <a:ea typeface="ＭＳ Ｐゴシック" panose="020B0600070205080204" pitchFamily="34" charset="-128"/>
            </a:endParaRPr>
          </a:p>
        </p:txBody>
      </p:sp>
      <p:sp>
        <p:nvSpPr>
          <p:cNvPr id="65541" name="Text Box 3"/>
          <p:cNvSpPr>
            <a:spLocks noGrp="1" noChangeArrowheads="1"/>
          </p:cNvSpPr>
          <p:nvPr>
            <p:ph type="body"/>
          </p:nvPr>
        </p:nvSpPr>
        <p:spPr bwMode="auto">
          <a:xfrm>
            <a:off x="673100" y="4686300"/>
            <a:ext cx="539115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numCol="1" anchor="t" anchorCtr="0" compatLnSpc="1">
            <a:prstTxWarp prst="textNoShape">
              <a:avLst/>
            </a:prstTxWarp>
          </a:bodyPr>
          <a:lstStyle/>
          <a:p>
            <a:pPr defTabSz="449263" eaLnBrk="1" hangingPunct="1">
              <a:lnSpc>
                <a:spcPct val="9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i-FI" altLang="fi-FI"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930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6861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24B71A-385C-42E3-B8F0-C8FAF917930C}" type="slidenum">
              <a:rPr lang="fi-FI" altLang="fi-FI" smtClean="0"/>
              <a:pPr>
                <a:spcBef>
                  <a:spcPct val="0"/>
                </a:spcBef>
              </a:pPr>
              <a:t>12</a:t>
            </a:fld>
            <a:endParaRPr lang="fi-FI" altLang="fi-FI"/>
          </a:p>
        </p:txBody>
      </p:sp>
    </p:spTree>
    <p:extLst>
      <p:ext uri="{BB962C8B-B14F-4D97-AF65-F5344CB8AC3E}">
        <p14:creationId xmlns:p14="http://schemas.microsoft.com/office/powerpoint/2010/main" val="214755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7987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577FC1-11A9-4636-A9FE-9F779C9981BB}" type="slidenum">
              <a:rPr lang="fi-FI" altLang="fi-FI" smtClean="0"/>
              <a:pPr>
                <a:spcBef>
                  <a:spcPct val="0"/>
                </a:spcBef>
              </a:pPr>
              <a:t>22</a:t>
            </a:fld>
            <a:endParaRPr lang="fi-FI" altLang="fi-FI"/>
          </a:p>
        </p:txBody>
      </p:sp>
    </p:spTree>
    <p:extLst>
      <p:ext uri="{BB962C8B-B14F-4D97-AF65-F5344CB8AC3E}">
        <p14:creationId xmlns:p14="http://schemas.microsoft.com/office/powerpoint/2010/main" val="148255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lvl1pPr>
          </a:lstStyle>
          <a:p>
            <a:pPr>
              <a:defRPr/>
            </a:pPr>
            <a:fld id="{4322FF3E-22D1-440A-9739-05CDEF8AED5E}" type="datetimeFigureOut">
              <a:rPr lang="fi-FI"/>
              <a:pPr>
                <a:defRPr/>
              </a:pPr>
              <a:t>13.8.2016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E0A38638-32C9-464A-B205-DE32C99F8C18}" type="slidenum">
              <a:rPr lang="fi-FI" altLang="fi-FI"/>
              <a:pPr>
                <a:defRPr/>
              </a:pPr>
              <a:t>‹#›</a:t>
            </a:fld>
            <a:endParaRPr lang="fi-FI" altLang="fi-FI"/>
          </a:p>
        </p:txBody>
      </p:sp>
    </p:spTree>
    <p:extLst>
      <p:ext uri="{BB962C8B-B14F-4D97-AF65-F5344CB8AC3E}">
        <p14:creationId xmlns:p14="http://schemas.microsoft.com/office/powerpoint/2010/main" val="397318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7B98769-8926-416F-8D5E-FCED0C508DF2}" type="datetimeFigureOut">
              <a:rPr lang="fi-FI"/>
              <a:pPr>
                <a:defRPr/>
              </a:pPr>
              <a:t>13.8.2016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AFEC9ADC-BACE-461F-A270-C1A3288691AA}" type="slidenum">
              <a:rPr lang="fi-FI" altLang="fi-FI"/>
              <a:pPr>
                <a:defRPr/>
              </a:pPr>
              <a:t>‹#›</a:t>
            </a:fld>
            <a:endParaRPr lang="fi-FI" altLang="fi-FI"/>
          </a:p>
        </p:txBody>
      </p:sp>
    </p:spTree>
    <p:extLst>
      <p:ext uri="{BB962C8B-B14F-4D97-AF65-F5344CB8AC3E}">
        <p14:creationId xmlns:p14="http://schemas.microsoft.com/office/powerpoint/2010/main" val="427888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E0500D3A-ADED-48C6-93AA-EC7EED6A1818}" type="datetimeFigureOut">
              <a:rPr lang="fi-FI"/>
              <a:pPr>
                <a:defRPr/>
              </a:pPr>
              <a:t>13.8.2016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49D9D16A-B1A4-4AF0-B7D9-0EE42017EE2C}" type="slidenum">
              <a:rPr lang="fi-FI" altLang="fi-FI"/>
              <a:pPr>
                <a:defRPr/>
              </a:pPr>
              <a:t>‹#›</a:t>
            </a:fld>
            <a:endParaRPr lang="fi-FI" altLang="fi-FI"/>
          </a:p>
        </p:txBody>
      </p:sp>
    </p:spTree>
    <p:extLst>
      <p:ext uri="{BB962C8B-B14F-4D97-AF65-F5344CB8AC3E}">
        <p14:creationId xmlns:p14="http://schemas.microsoft.com/office/powerpoint/2010/main" val="403937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DD9E257-6824-466D-928A-89D4CA0E004B}" type="datetimeFigureOut">
              <a:rPr lang="fi-FI"/>
              <a:pPr>
                <a:defRPr/>
              </a:pPr>
              <a:t>13.8.2016</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6423A6C5-4945-4886-BF4D-B74EDC53FCB9}" type="slidenum">
              <a:rPr lang="fi-FI" altLang="fi-FI"/>
              <a:pPr>
                <a:defRPr/>
              </a:pPr>
              <a:t>‹#›</a:t>
            </a:fld>
            <a:endParaRPr lang="fi-FI" altLang="fi-FI"/>
          </a:p>
        </p:txBody>
      </p:sp>
    </p:spTree>
    <p:extLst>
      <p:ext uri="{BB962C8B-B14F-4D97-AF65-F5344CB8AC3E}">
        <p14:creationId xmlns:p14="http://schemas.microsoft.com/office/powerpoint/2010/main" val="420177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eng_Logo_jao_porras_var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48860"/>
          <a:stretch>
            <a:fillRect/>
          </a:stretch>
        </p:blipFill>
        <p:spPr bwMode="auto">
          <a:xfrm>
            <a:off x="5795963" y="115888"/>
            <a:ext cx="324008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9" descr="Logo_jam_nimiyllä_väri_cmyk_eng.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ctrTitle"/>
          </p:nvPr>
        </p:nvSpPr>
        <p:spPr>
          <a:xfrm>
            <a:off x="685800" y="2130425"/>
            <a:ext cx="7772400" cy="1470025"/>
          </a:xfrm>
        </p:spPr>
        <p:txBody>
          <a:bodyPr anchor="ctr"/>
          <a:lstStyle>
            <a:lvl1pPr>
              <a:defRPr/>
            </a:lvl1pPr>
          </a:lstStyle>
          <a:p>
            <a:pPr lvl="0"/>
            <a:r>
              <a:rPr lang="fi-FI" noProof="0"/>
              <a:t>Muokkaa perustyyl. napsautt.</a:t>
            </a:r>
          </a:p>
        </p:txBody>
      </p:sp>
      <p:sp>
        <p:nvSpPr>
          <p:cNvPr id="37891"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fi-FI" noProof="0"/>
              <a:t>Muokkaa alaotsikon perustyyliä napsautt.</a:t>
            </a:r>
          </a:p>
        </p:txBody>
      </p:sp>
      <p:sp>
        <p:nvSpPr>
          <p:cNvPr id="6" name="Rectangle 4"/>
          <p:cNvSpPr>
            <a:spLocks noGrp="1" noChangeArrowheads="1"/>
          </p:cNvSpPr>
          <p:nvPr>
            <p:ph type="dt" sz="half" idx="10"/>
          </p:nvPr>
        </p:nvSpPr>
        <p:spPr/>
        <p:txBody>
          <a:bodyPr/>
          <a:lstStyle>
            <a:lvl1pPr>
              <a:defRPr sz="1400"/>
            </a:lvl1pPr>
          </a:lstStyle>
          <a:p>
            <a:pPr>
              <a:defRPr/>
            </a:pPr>
            <a:endParaRPr lang="fi-FI"/>
          </a:p>
        </p:txBody>
      </p:sp>
      <p:sp>
        <p:nvSpPr>
          <p:cNvPr id="7" name="Rectangle 5"/>
          <p:cNvSpPr>
            <a:spLocks noGrp="1" noChangeArrowheads="1"/>
          </p:cNvSpPr>
          <p:nvPr>
            <p:ph type="ftr" sz="quarter" idx="11"/>
          </p:nvPr>
        </p:nvSpPr>
        <p:spPr/>
        <p:txBody>
          <a:bodyPr/>
          <a:lstStyle>
            <a:lvl1pPr>
              <a:defRPr sz="1400"/>
            </a:lvl1pPr>
          </a:lstStyle>
          <a:p>
            <a:pPr>
              <a:defRPr/>
            </a:pPr>
            <a:endParaRPr lang="fi-FI"/>
          </a:p>
        </p:txBody>
      </p:sp>
      <p:sp>
        <p:nvSpPr>
          <p:cNvPr id="8" name="Rectangle 6"/>
          <p:cNvSpPr>
            <a:spLocks noGrp="1" noChangeArrowheads="1"/>
          </p:cNvSpPr>
          <p:nvPr>
            <p:ph type="sldNum" sz="quarter" idx="12"/>
          </p:nvPr>
        </p:nvSpPr>
        <p:spPr/>
        <p:txBody>
          <a:bodyPr/>
          <a:lstStyle>
            <a:lvl1pPr>
              <a:defRPr sz="1400">
                <a:ea typeface="+mn-ea"/>
                <a:cs typeface="Arial" panose="020B0604020202020204" pitchFamily="34" charset="0"/>
              </a:defRPr>
            </a:lvl1pPr>
          </a:lstStyle>
          <a:p>
            <a:pPr>
              <a:defRPr/>
            </a:pPr>
            <a:fld id="{00FDE84F-2D01-4755-BF39-95CF3F43195A}" type="slidenum">
              <a:rPr lang="fi-FI" altLang="fi-FI"/>
              <a:pPr>
                <a:defRPr/>
              </a:pPr>
              <a:t>‹#›</a:t>
            </a:fld>
            <a:endParaRPr lang="fi-FI" altLang="fi-FI"/>
          </a:p>
        </p:txBody>
      </p:sp>
    </p:spTree>
    <p:extLst>
      <p:ext uri="{BB962C8B-B14F-4D97-AF65-F5344CB8AC3E}">
        <p14:creationId xmlns:p14="http://schemas.microsoft.com/office/powerpoint/2010/main" val="347365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a:defRPr/>
            </a:lvl1pPr>
          </a:lstStyle>
          <a:p>
            <a:pPr>
              <a:defRPr/>
            </a:pPr>
            <a:endParaRPr lang="fi-FI"/>
          </a:p>
        </p:txBody>
      </p:sp>
      <p:sp>
        <p:nvSpPr>
          <p:cNvPr id="5" name="Rectangle 5"/>
          <p:cNvSpPr>
            <a:spLocks noGrp="1" noChangeArrowheads="1"/>
          </p:cNvSpPr>
          <p:nvPr>
            <p:ph type="ftr" sz="quarter" idx="11"/>
          </p:nvPr>
        </p:nvSpPr>
        <p:spPr/>
        <p:txBody>
          <a:bodyPr/>
          <a:lstStyle>
            <a:lvl1pPr>
              <a:defRPr/>
            </a:lvl1pPr>
          </a:lstStyle>
          <a:p>
            <a:pPr>
              <a:defRPr/>
            </a:pPr>
            <a:endParaRPr lang="fi-FI"/>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D8C80466-51A4-4B90-8AE0-D290786E8FD7}" type="slidenum">
              <a:rPr lang="fi-FI" altLang="fi-FI"/>
              <a:pPr>
                <a:defRPr/>
              </a:pPr>
              <a:t>‹#›</a:t>
            </a:fld>
            <a:endParaRPr lang="fi-FI" altLang="fi-FI"/>
          </a:p>
        </p:txBody>
      </p:sp>
    </p:spTree>
    <p:extLst>
      <p:ext uri="{BB962C8B-B14F-4D97-AF65-F5344CB8AC3E}">
        <p14:creationId xmlns:p14="http://schemas.microsoft.com/office/powerpoint/2010/main" val="285896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p:txBody>
          <a:bodyPr/>
          <a:lstStyle>
            <a:lvl1pPr>
              <a:defRPr/>
            </a:lvl1pPr>
          </a:lstStyle>
          <a:p>
            <a:pPr>
              <a:defRPr/>
            </a:pPr>
            <a:endParaRPr lang="fi-FI"/>
          </a:p>
        </p:txBody>
      </p:sp>
      <p:sp>
        <p:nvSpPr>
          <p:cNvPr id="5" name="Rectangle 5"/>
          <p:cNvSpPr>
            <a:spLocks noGrp="1" noChangeArrowheads="1"/>
          </p:cNvSpPr>
          <p:nvPr>
            <p:ph type="ftr" sz="quarter" idx="11"/>
          </p:nvPr>
        </p:nvSpPr>
        <p:spPr/>
        <p:txBody>
          <a:bodyPr/>
          <a:lstStyle>
            <a:lvl1pPr>
              <a:defRPr/>
            </a:lvl1pPr>
          </a:lstStyle>
          <a:p>
            <a:pPr>
              <a:defRPr/>
            </a:pPr>
            <a:endParaRPr lang="fi-FI"/>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431647EA-6219-46DA-A03D-32FA9D5D50E5}" type="slidenum">
              <a:rPr lang="fi-FI" altLang="fi-FI"/>
              <a:pPr>
                <a:defRPr/>
              </a:pPr>
              <a:t>‹#›</a:t>
            </a:fld>
            <a:endParaRPr lang="fi-FI" altLang="fi-FI"/>
          </a:p>
        </p:txBody>
      </p:sp>
    </p:spTree>
    <p:extLst>
      <p:ext uri="{BB962C8B-B14F-4D97-AF65-F5344CB8AC3E}">
        <p14:creationId xmlns:p14="http://schemas.microsoft.com/office/powerpoint/2010/main" val="32392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1284288" y="1738313"/>
            <a:ext cx="3751262"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87950" y="1738313"/>
            <a:ext cx="375126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p:txBody>
          <a:bodyPr/>
          <a:lstStyle>
            <a:lvl1pPr>
              <a:defRPr/>
            </a:lvl1pPr>
          </a:lstStyle>
          <a:p>
            <a:pPr>
              <a:defRPr/>
            </a:pPr>
            <a:endParaRPr lang="fi-FI"/>
          </a:p>
        </p:txBody>
      </p:sp>
      <p:sp>
        <p:nvSpPr>
          <p:cNvPr id="6" name="Rectangle 5"/>
          <p:cNvSpPr>
            <a:spLocks noGrp="1" noChangeArrowheads="1"/>
          </p:cNvSpPr>
          <p:nvPr>
            <p:ph type="ftr" sz="quarter" idx="11"/>
          </p:nvPr>
        </p:nvSpPr>
        <p:spPr/>
        <p:txBody>
          <a:bodyPr/>
          <a:lstStyle>
            <a:lvl1pPr>
              <a:defRPr/>
            </a:lvl1pPr>
          </a:lstStyle>
          <a:p>
            <a:pPr>
              <a:defRPr/>
            </a:pPr>
            <a:endParaRPr lang="fi-FI"/>
          </a:p>
        </p:txBody>
      </p:sp>
      <p:sp>
        <p:nvSpPr>
          <p:cNvPr id="7"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B6C8377D-872B-437D-B9D7-6A9E11AA27A3}" type="slidenum">
              <a:rPr lang="fi-FI" altLang="fi-FI"/>
              <a:pPr>
                <a:defRPr/>
              </a:pPr>
              <a:t>‹#›</a:t>
            </a:fld>
            <a:endParaRPr lang="fi-FI" altLang="fi-FI"/>
          </a:p>
        </p:txBody>
      </p:sp>
    </p:spTree>
    <p:extLst>
      <p:ext uri="{BB962C8B-B14F-4D97-AF65-F5344CB8AC3E}">
        <p14:creationId xmlns:p14="http://schemas.microsoft.com/office/powerpoint/2010/main" val="4208959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p:txBody>
          <a:bodyPr/>
          <a:lstStyle>
            <a:lvl1pPr>
              <a:defRPr/>
            </a:lvl1pPr>
          </a:lstStyle>
          <a:p>
            <a:pPr>
              <a:defRPr/>
            </a:pPr>
            <a:endParaRPr lang="fi-FI"/>
          </a:p>
        </p:txBody>
      </p:sp>
      <p:sp>
        <p:nvSpPr>
          <p:cNvPr id="8" name="Rectangle 5"/>
          <p:cNvSpPr>
            <a:spLocks noGrp="1" noChangeArrowheads="1"/>
          </p:cNvSpPr>
          <p:nvPr>
            <p:ph type="ftr" sz="quarter" idx="11"/>
          </p:nvPr>
        </p:nvSpPr>
        <p:spPr/>
        <p:txBody>
          <a:bodyPr/>
          <a:lstStyle>
            <a:lvl1pPr>
              <a:defRPr/>
            </a:lvl1pPr>
          </a:lstStyle>
          <a:p>
            <a:pPr>
              <a:defRPr/>
            </a:pPr>
            <a:endParaRPr lang="fi-FI"/>
          </a:p>
        </p:txBody>
      </p:sp>
      <p:sp>
        <p:nvSpPr>
          <p:cNvPr id="9"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4F7DC3C1-116F-4BB3-8F1C-FAFD7ACD87BE}" type="slidenum">
              <a:rPr lang="fi-FI" altLang="fi-FI"/>
              <a:pPr>
                <a:defRPr/>
              </a:pPr>
              <a:t>‹#›</a:t>
            </a:fld>
            <a:endParaRPr lang="fi-FI" altLang="fi-FI"/>
          </a:p>
        </p:txBody>
      </p:sp>
    </p:spTree>
    <p:extLst>
      <p:ext uri="{BB962C8B-B14F-4D97-AF65-F5344CB8AC3E}">
        <p14:creationId xmlns:p14="http://schemas.microsoft.com/office/powerpoint/2010/main" val="58161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Rectangle 4"/>
          <p:cNvSpPr>
            <a:spLocks noGrp="1" noChangeArrowheads="1"/>
          </p:cNvSpPr>
          <p:nvPr>
            <p:ph type="dt" sz="half" idx="10"/>
          </p:nvPr>
        </p:nvSpPr>
        <p:spPr/>
        <p:txBody>
          <a:bodyPr/>
          <a:lstStyle>
            <a:lvl1pPr>
              <a:defRPr/>
            </a:lvl1pPr>
          </a:lstStyle>
          <a:p>
            <a:pPr>
              <a:defRPr/>
            </a:pPr>
            <a:endParaRPr lang="fi-FI"/>
          </a:p>
        </p:txBody>
      </p:sp>
      <p:sp>
        <p:nvSpPr>
          <p:cNvPr id="4" name="Rectangle 5"/>
          <p:cNvSpPr>
            <a:spLocks noGrp="1" noChangeArrowheads="1"/>
          </p:cNvSpPr>
          <p:nvPr>
            <p:ph type="ftr" sz="quarter" idx="11"/>
          </p:nvPr>
        </p:nvSpPr>
        <p:spPr/>
        <p:txBody>
          <a:bodyPr/>
          <a:lstStyle>
            <a:lvl1pPr>
              <a:defRPr/>
            </a:lvl1pPr>
          </a:lstStyle>
          <a:p>
            <a:pPr>
              <a:defRPr/>
            </a:pPr>
            <a:endParaRPr lang="fi-FI"/>
          </a:p>
        </p:txBody>
      </p:sp>
      <p:sp>
        <p:nvSpPr>
          <p:cNvPr id="5"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1D983695-3E10-45D0-984F-7EE23307F4AC}" type="slidenum">
              <a:rPr lang="fi-FI" altLang="fi-FI"/>
              <a:pPr>
                <a:defRPr/>
              </a:pPr>
              <a:t>‹#›</a:t>
            </a:fld>
            <a:endParaRPr lang="fi-FI" altLang="fi-FI"/>
          </a:p>
        </p:txBody>
      </p:sp>
    </p:spTree>
    <p:extLst>
      <p:ext uri="{BB962C8B-B14F-4D97-AF65-F5344CB8AC3E}">
        <p14:creationId xmlns:p14="http://schemas.microsoft.com/office/powerpoint/2010/main" val="85888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i-FI"/>
          </a:p>
        </p:txBody>
      </p:sp>
      <p:sp>
        <p:nvSpPr>
          <p:cNvPr id="3" name="Rectangle 5"/>
          <p:cNvSpPr>
            <a:spLocks noGrp="1" noChangeArrowheads="1"/>
          </p:cNvSpPr>
          <p:nvPr>
            <p:ph type="ftr" sz="quarter" idx="11"/>
          </p:nvPr>
        </p:nvSpPr>
        <p:spPr/>
        <p:txBody>
          <a:bodyPr/>
          <a:lstStyle>
            <a:lvl1pPr>
              <a:defRPr/>
            </a:lvl1pPr>
          </a:lstStyle>
          <a:p>
            <a:pPr>
              <a:defRPr/>
            </a:pPr>
            <a:endParaRPr lang="fi-FI"/>
          </a:p>
        </p:txBody>
      </p:sp>
      <p:sp>
        <p:nvSpPr>
          <p:cNvPr id="4"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9E96D1A2-9910-406D-A007-C580D7EF517A}" type="slidenum">
              <a:rPr lang="fi-FI" altLang="fi-FI"/>
              <a:pPr>
                <a:defRPr/>
              </a:pPr>
              <a:t>‹#›</a:t>
            </a:fld>
            <a:endParaRPr lang="fi-FI" altLang="fi-FI"/>
          </a:p>
        </p:txBody>
      </p:sp>
    </p:spTree>
    <p:extLst>
      <p:ext uri="{BB962C8B-B14F-4D97-AF65-F5344CB8AC3E}">
        <p14:creationId xmlns:p14="http://schemas.microsoft.com/office/powerpoint/2010/main" val="354713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E35277C8-895E-418E-960B-8422A95768EE}" type="datetimeFigureOut">
              <a:rPr lang="fi-FI"/>
              <a:pPr>
                <a:defRPr/>
              </a:pPr>
              <a:t>13.8.2016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E35FAD99-ACAE-413B-B53E-96945F41CDB3}" type="slidenum">
              <a:rPr lang="fi-FI" altLang="fi-FI"/>
              <a:pPr>
                <a:defRPr/>
              </a:pPr>
              <a:t>‹#›</a:t>
            </a:fld>
            <a:endParaRPr lang="fi-FI" altLang="fi-FI"/>
          </a:p>
        </p:txBody>
      </p:sp>
    </p:spTree>
    <p:extLst>
      <p:ext uri="{BB962C8B-B14F-4D97-AF65-F5344CB8AC3E}">
        <p14:creationId xmlns:p14="http://schemas.microsoft.com/office/powerpoint/2010/main" val="197327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p:txBody>
          <a:bodyPr/>
          <a:lstStyle>
            <a:lvl1pPr>
              <a:defRPr/>
            </a:lvl1pPr>
          </a:lstStyle>
          <a:p>
            <a:pPr>
              <a:defRPr/>
            </a:pPr>
            <a:endParaRPr lang="fi-FI"/>
          </a:p>
        </p:txBody>
      </p:sp>
      <p:sp>
        <p:nvSpPr>
          <p:cNvPr id="6" name="Rectangle 5"/>
          <p:cNvSpPr>
            <a:spLocks noGrp="1" noChangeArrowheads="1"/>
          </p:cNvSpPr>
          <p:nvPr>
            <p:ph type="ftr" sz="quarter" idx="11"/>
          </p:nvPr>
        </p:nvSpPr>
        <p:spPr/>
        <p:txBody>
          <a:bodyPr/>
          <a:lstStyle>
            <a:lvl1pPr>
              <a:defRPr/>
            </a:lvl1pPr>
          </a:lstStyle>
          <a:p>
            <a:pPr>
              <a:defRPr/>
            </a:pPr>
            <a:endParaRPr lang="fi-FI"/>
          </a:p>
        </p:txBody>
      </p:sp>
      <p:sp>
        <p:nvSpPr>
          <p:cNvPr id="7"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9C2911A7-4C4B-40D0-BB68-DC76DC6B8223}" type="slidenum">
              <a:rPr lang="fi-FI" altLang="fi-FI"/>
              <a:pPr>
                <a:defRPr/>
              </a:pPr>
              <a:t>‹#›</a:t>
            </a:fld>
            <a:endParaRPr lang="fi-FI" altLang="fi-FI"/>
          </a:p>
        </p:txBody>
      </p:sp>
    </p:spTree>
    <p:extLst>
      <p:ext uri="{BB962C8B-B14F-4D97-AF65-F5344CB8AC3E}">
        <p14:creationId xmlns:p14="http://schemas.microsoft.com/office/powerpoint/2010/main" val="348321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p:txBody>
          <a:bodyPr/>
          <a:lstStyle>
            <a:lvl1pPr>
              <a:defRPr/>
            </a:lvl1pPr>
          </a:lstStyle>
          <a:p>
            <a:pPr>
              <a:defRPr/>
            </a:pPr>
            <a:endParaRPr lang="fi-FI"/>
          </a:p>
        </p:txBody>
      </p:sp>
      <p:sp>
        <p:nvSpPr>
          <p:cNvPr id="6" name="Rectangle 5"/>
          <p:cNvSpPr>
            <a:spLocks noGrp="1" noChangeArrowheads="1"/>
          </p:cNvSpPr>
          <p:nvPr>
            <p:ph type="ftr" sz="quarter" idx="11"/>
          </p:nvPr>
        </p:nvSpPr>
        <p:spPr/>
        <p:txBody>
          <a:bodyPr/>
          <a:lstStyle>
            <a:lvl1pPr>
              <a:defRPr/>
            </a:lvl1pPr>
          </a:lstStyle>
          <a:p>
            <a:pPr>
              <a:defRPr/>
            </a:pPr>
            <a:endParaRPr lang="fi-FI"/>
          </a:p>
        </p:txBody>
      </p:sp>
      <p:sp>
        <p:nvSpPr>
          <p:cNvPr id="7"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04091B85-6885-4025-9BA4-EE2D5BBD76B2}" type="slidenum">
              <a:rPr lang="fi-FI" altLang="fi-FI"/>
              <a:pPr>
                <a:defRPr/>
              </a:pPr>
              <a:t>‹#›</a:t>
            </a:fld>
            <a:endParaRPr lang="fi-FI" altLang="fi-FI"/>
          </a:p>
        </p:txBody>
      </p:sp>
    </p:spTree>
    <p:extLst>
      <p:ext uri="{BB962C8B-B14F-4D97-AF65-F5344CB8AC3E}">
        <p14:creationId xmlns:p14="http://schemas.microsoft.com/office/powerpoint/2010/main" val="3708935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a:defRPr/>
            </a:lvl1pPr>
          </a:lstStyle>
          <a:p>
            <a:pPr>
              <a:defRPr/>
            </a:pPr>
            <a:endParaRPr lang="fi-FI"/>
          </a:p>
        </p:txBody>
      </p:sp>
      <p:sp>
        <p:nvSpPr>
          <p:cNvPr id="5" name="Rectangle 5"/>
          <p:cNvSpPr>
            <a:spLocks noGrp="1" noChangeArrowheads="1"/>
          </p:cNvSpPr>
          <p:nvPr>
            <p:ph type="ftr" sz="quarter" idx="11"/>
          </p:nvPr>
        </p:nvSpPr>
        <p:spPr/>
        <p:txBody>
          <a:bodyPr/>
          <a:lstStyle>
            <a:lvl1pPr>
              <a:defRPr/>
            </a:lvl1pPr>
          </a:lstStyle>
          <a:p>
            <a:pPr>
              <a:defRPr/>
            </a:pPr>
            <a:endParaRPr lang="fi-FI"/>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6547A3DA-B281-43CB-8B55-50F9653220F8}" type="slidenum">
              <a:rPr lang="fi-FI" altLang="fi-FI"/>
              <a:pPr>
                <a:defRPr/>
              </a:pPr>
              <a:t>‹#›</a:t>
            </a:fld>
            <a:endParaRPr lang="fi-FI" altLang="fi-FI"/>
          </a:p>
        </p:txBody>
      </p:sp>
    </p:spTree>
    <p:extLst>
      <p:ext uri="{BB962C8B-B14F-4D97-AF65-F5344CB8AC3E}">
        <p14:creationId xmlns:p14="http://schemas.microsoft.com/office/powerpoint/2010/main" val="398960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7026275" y="1138238"/>
            <a:ext cx="1912938" cy="4560887"/>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1284288" y="1138238"/>
            <a:ext cx="5589587" cy="456088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a:defRPr/>
            </a:lvl1pPr>
          </a:lstStyle>
          <a:p>
            <a:pPr>
              <a:defRPr/>
            </a:pPr>
            <a:endParaRPr lang="fi-FI"/>
          </a:p>
        </p:txBody>
      </p:sp>
      <p:sp>
        <p:nvSpPr>
          <p:cNvPr id="5" name="Rectangle 5"/>
          <p:cNvSpPr>
            <a:spLocks noGrp="1" noChangeArrowheads="1"/>
          </p:cNvSpPr>
          <p:nvPr>
            <p:ph type="ftr" sz="quarter" idx="11"/>
          </p:nvPr>
        </p:nvSpPr>
        <p:spPr/>
        <p:txBody>
          <a:bodyPr/>
          <a:lstStyle>
            <a:lvl1pPr>
              <a:defRPr/>
            </a:lvl1pPr>
          </a:lstStyle>
          <a:p>
            <a:pPr>
              <a:defRPr/>
            </a:pPr>
            <a:endParaRPr lang="fi-FI"/>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38216E92-4408-4302-9C40-2B56BED035DA}" type="slidenum">
              <a:rPr lang="fi-FI" altLang="fi-FI"/>
              <a:pPr>
                <a:defRPr/>
              </a:pPr>
              <a:t>‹#›</a:t>
            </a:fld>
            <a:endParaRPr lang="fi-FI" altLang="fi-FI"/>
          </a:p>
        </p:txBody>
      </p:sp>
    </p:spTree>
    <p:extLst>
      <p:ext uri="{BB962C8B-B14F-4D97-AF65-F5344CB8AC3E}">
        <p14:creationId xmlns:p14="http://schemas.microsoft.com/office/powerpoint/2010/main" val="1962942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7"/>
          <p:cNvGrpSpPr>
            <a:grpSpLocks/>
          </p:cNvGrpSpPr>
          <p:nvPr/>
        </p:nvGrpSpPr>
        <p:grpSpPr bwMode="auto">
          <a:xfrm>
            <a:off x="50800" y="57150"/>
            <a:ext cx="9058275" cy="969963"/>
            <a:chOff x="32" y="36"/>
            <a:chExt cx="5706" cy="611"/>
          </a:xfrm>
        </p:grpSpPr>
        <p:pic>
          <p:nvPicPr>
            <p:cNvPr id="5" name="Picture 8" descr="Logo_jamsanammattiopisto_porras_var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115" r="42166"/>
            <a:stretch>
              <a:fillRect/>
            </a:stretch>
          </p:blipFill>
          <p:spPr bwMode="auto">
            <a:xfrm>
              <a:off x="32" y="36"/>
              <a:ext cx="244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jamsanammattiopisto_porras_var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56996"/>
            <a:stretch>
              <a:fillRect/>
            </a:stretch>
          </p:blipFill>
          <p:spPr bwMode="auto">
            <a:xfrm>
              <a:off x="3888" y="39"/>
              <a:ext cx="185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6" name="Rectangle 2"/>
          <p:cNvSpPr>
            <a:spLocks noGrp="1" noChangeArrowheads="1"/>
          </p:cNvSpPr>
          <p:nvPr>
            <p:ph type="ctrTitle"/>
          </p:nvPr>
        </p:nvSpPr>
        <p:spPr>
          <a:xfrm>
            <a:off x="685800" y="2130425"/>
            <a:ext cx="7772400" cy="1470025"/>
          </a:xfrm>
        </p:spPr>
        <p:txBody>
          <a:bodyPr anchor="ctr"/>
          <a:lstStyle>
            <a:lvl1pPr>
              <a:defRPr/>
            </a:lvl1pPr>
          </a:lstStyle>
          <a:p>
            <a:pPr lvl="0"/>
            <a:r>
              <a:rPr lang="fi-FI" noProof="0"/>
              <a:t>Muokkaa perustyyl. napsautt.</a:t>
            </a:r>
          </a:p>
        </p:txBody>
      </p:sp>
      <p:sp>
        <p:nvSpPr>
          <p:cNvPr id="36867"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fi-FI" noProof="0"/>
              <a:t>Muokkaa alaotsikon perustyyliä napsautt.</a:t>
            </a:r>
          </a:p>
        </p:txBody>
      </p:sp>
      <p:sp>
        <p:nvSpPr>
          <p:cNvPr id="7" name="Rectangle 4"/>
          <p:cNvSpPr>
            <a:spLocks noGrp="1" noChangeArrowheads="1"/>
          </p:cNvSpPr>
          <p:nvPr>
            <p:ph type="dt" sz="half" idx="10"/>
          </p:nvPr>
        </p:nvSpPr>
        <p:spPr/>
        <p:txBody>
          <a:bodyPr/>
          <a:lstStyle>
            <a:lvl1pPr eaLnBrk="0" hangingPunct="0">
              <a:defRPr sz="1400"/>
            </a:lvl1pPr>
          </a:lstStyle>
          <a:p>
            <a:pPr>
              <a:defRPr/>
            </a:pPr>
            <a:fld id="{92E4394A-40D5-472D-891B-8ACFD1205B63}" type="datetimeFigureOut">
              <a:rPr lang="fi-FI"/>
              <a:pPr>
                <a:defRPr/>
              </a:pPr>
              <a:t>13.8.2016</a:t>
            </a:fld>
            <a:endParaRPr lang="fi-FI"/>
          </a:p>
        </p:txBody>
      </p:sp>
      <p:sp>
        <p:nvSpPr>
          <p:cNvPr id="8" name="Rectangle 5"/>
          <p:cNvSpPr>
            <a:spLocks noGrp="1" noChangeArrowheads="1"/>
          </p:cNvSpPr>
          <p:nvPr>
            <p:ph type="ftr" sz="quarter" idx="11"/>
          </p:nvPr>
        </p:nvSpPr>
        <p:spPr/>
        <p:txBody>
          <a:bodyPr/>
          <a:lstStyle>
            <a:lvl1pPr eaLnBrk="0" hangingPunct="0">
              <a:defRPr sz="1400"/>
            </a:lvl1pPr>
          </a:lstStyle>
          <a:p>
            <a:pPr>
              <a:defRPr/>
            </a:pPr>
            <a:endParaRPr lang="fi-FI"/>
          </a:p>
        </p:txBody>
      </p:sp>
      <p:sp>
        <p:nvSpPr>
          <p:cNvPr id="9" name="Rectangle 6"/>
          <p:cNvSpPr>
            <a:spLocks noGrp="1" noChangeArrowheads="1"/>
          </p:cNvSpPr>
          <p:nvPr>
            <p:ph type="sldNum" sz="quarter" idx="12"/>
          </p:nvPr>
        </p:nvSpPr>
        <p:spPr/>
        <p:txBody>
          <a:bodyPr/>
          <a:lstStyle>
            <a:lvl1pPr eaLnBrk="0" hangingPunct="0">
              <a:defRPr sz="1400"/>
            </a:lvl1pPr>
          </a:lstStyle>
          <a:p>
            <a:pPr>
              <a:defRPr/>
            </a:pPr>
            <a:fld id="{76941EE3-DBDE-42F6-B4B6-D4B761B0FEC6}" type="slidenum">
              <a:rPr lang="fi-FI" altLang="fi-FI"/>
              <a:pPr>
                <a:defRPr/>
              </a:pPr>
              <a:t>‹#›</a:t>
            </a:fld>
            <a:endParaRPr lang="fi-FI" altLang="fi-FI"/>
          </a:p>
        </p:txBody>
      </p:sp>
    </p:spTree>
    <p:extLst>
      <p:ext uri="{BB962C8B-B14F-4D97-AF65-F5344CB8AC3E}">
        <p14:creationId xmlns:p14="http://schemas.microsoft.com/office/powerpoint/2010/main" val="405247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eaLnBrk="0" hangingPunct="0">
              <a:defRPr/>
            </a:lvl1pPr>
          </a:lstStyle>
          <a:p>
            <a:pPr>
              <a:defRPr/>
            </a:pPr>
            <a:fld id="{D3D2C20E-5FF3-406A-8B8C-A7470C955632}"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A4E6102-3D3D-4D07-B7EA-44181A230D43}" type="slidenum">
              <a:rPr lang="fi-FI" altLang="fi-FI"/>
              <a:pPr>
                <a:defRPr/>
              </a:pPr>
              <a:t>‹#›</a:t>
            </a:fld>
            <a:endParaRPr lang="fi-FI" altLang="fi-FI"/>
          </a:p>
        </p:txBody>
      </p:sp>
    </p:spTree>
    <p:extLst>
      <p:ext uri="{BB962C8B-B14F-4D97-AF65-F5344CB8AC3E}">
        <p14:creationId xmlns:p14="http://schemas.microsoft.com/office/powerpoint/2010/main" val="41470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p:txBody>
          <a:bodyPr/>
          <a:lstStyle>
            <a:lvl1pPr eaLnBrk="0" hangingPunct="0">
              <a:defRPr/>
            </a:lvl1pPr>
          </a:lstStyle>
          <a:p>
            <a:pPr>
              <a:defRPr/>
            </a:pPr>
            <a:fld id="{FAC330B4-2611-49BC-BD97-55F9391E7DA6}"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DB0494E-7EE4-4899-918E-22BACF16B908}" type="slidenum">
              <a:rPr lang="fi-FI" altLang="fi-FI"/>
              <a:pPr>
                <a:defRPr/>
              </a:pPr>
              <a:t>‹#›</a:t>
            </a:fld>
            <a:endParaRPr lang="fi-FI" altLang="fi-FI"/>
          </a:p>
        </p:txBody>
      </p:sp>
    </p:spTree>
    <p:extLst>
      <p:ext uri="{BB962C8B-B14F-4D97-AF65-F5344CB8AC3E}">
        <p14:creationId xmlns:p14="http://schemas.microsoft.com/office/powerpoint/2010/main" val="2441076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309688" y="1738313"/>
            <a:ext cx="3751262"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213350" y="1738313"/>
            <a:ext cx="375126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p:txBody>
          <a:bodyPr/>
          <a:lstStyle>
            <a:lvl1pPr eaLnBrk="0" hangingPunct="0">
              <a:defRPr/>
            </a:lvl1pPr>
          </a:lstStyle>
          <a:p>
            <a:pPr>
              <a:defRPr/>
            </a:pPr>
            <a:fld id="{0F40CE30-8056-4DA2-A071-53634C3C8FF2}" type="datetimeFigureOut">
              <a:rPr lang="fi-FI"/>
              <a:pPr>
                <a:defRPr/>
              </a:pPr>
              <a:t>13.8.2016</a:t>
            </a:fld>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3F45FB3-5BB7-4277-B43A-90F23F3A2CDD}" type="slidenum">
              <a:rPr lang="fi-FI" altLang="fi-FI"/>
              <a:pPr>
                <a:defRPr/>
              </a:pPr>
              <a:t>‹#›</a:t>
            </a:fld>
            <a:endParaRPr lang="fi-FI" altLang="fi-FI"/>
          </a:p>
        </p:txBody>
      </p:sp>
    </p:spTree>
    <p:extLst>
      <p:ext uri="{BB962C8B-B14F-4D97-AF65-F5344CB8AC3E}">
        <p14:creationId xmlns:p14="http://schemas.microsoft.com/office/powerpoint/2010/main" val="224654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p:txBody>
          <a:bodyPr/>
          <a:lstStyle>
            <a:lvl1pPr eaLnBrk="0" hangingPunct="0">
              <a:defRPr/>
            </a:lvl1pPr>
          </a:lstStyle>
          <a:p>
            <a:pPr>
              <a:defRPr/>
            </a:pPr>
            <a:fld id="{A2D64408-4EC1-4B3E-B6BD-89F5ADCC4186}" type="datetimeFigureOut">
              <a:rPr lang="fi-FI"/>
              <a:pPr>
                <a:defRPr/>
              </a:pPr>
              <a:t>13.8.2016</a:t>
            </a:fld>
            <a:endParaRPr lang="fi-FI"/>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939F48B-7D4F-4C37-A3E5-90B3D69B5586}" type="slidenum">
              <a:rPr lang="fi-FI" altLang="fi-FI"/>
              <a:pPr>
                <a:defRPr/>
              </a:pPr>
              <a:t>‹#›</a:t>
            </a:fld>
            <a:endParaRPr lang="fi-FI" altLang="fi-FI"/>
          </a:p>
        </p:txBody>
      </p:sp>
    </p:spTree>
    <p:extLst>
      <p:ext uri="{BB962C8B-B14F-4D97-AF65-F5344CB8AC3E}">
        <p14:creationId xmlns:p14="http://schemas.microsoft.com/office/powerpoint/2010/main" val="1421107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p:txBody>
          <a:bodyPr/>
          <a:lstStyle>
            <a:lvl1pPr eaLnBrk="0" hangingPunct="0">
              <a:defRPr/>
            </a:lvl1pPr>
          </a:lstStyle>
          <a:p>
            <a:pPr>
              <a:defRPr/>
            </a:pPr>
            <a:fld id="{7F87FD72-B7E4-4EBE-A80A-A6B62A28127A}" type="datetimeFigureOut">
              <a:rPr lang="fi-FI"/>
              <a:pPr>
                <a:defRPr/>
              </a:pPr>
              <a:t>13.8.2016</a:t>
            </a:fld>
            <a:endParaRPr lang="fi-FI"/>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3A3D063-1D0F-4085-B271-19A55E6BD84A}" type="slidenum">
              <a:rPr lang="fi-FI" altLang="fi-FI"/>
              <a:pPr>
                <a:defRPr/>
              </a:pPr>
              <a:t>‹#›</a:t>
            </a:fld>
            <a:endParaRPr lang="fi-FI" altLang="fi-FI"/>
          </a:p>
        </p:txBody>
      </p:sp>
    </p:spTree>
    <p:extLst>
      <p:ext uri="{BB962C8B-B14F-4D97-AF65-F5344CB8AC3E}">
        <p14:creationId xmlns:p14="http://schemas.microsoft.com/office/powerpoint/2010/main" val="327576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52711AC1-3854-46B5-A7C2-5BD098AAE8D2}" type="datetimeFigureOut">
              <a:rPr lang="fi-FI"/>
              <a:pPr>
                <a:defRPr/>
              </a:pPr>
              <a:t>13.8.2016</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62D8819B-180B-42DE-816A-57D16287C0A5}" type="slidenum">
              <a:rPr lang="fi-FI" altLang="fi-FI"/>
              <a:pPr>
                <a:defRPr/>
              </a:pPr>
              <a:t>‹#›</a:t>
            </a:fld>
            <a:endParaRPr lang="fi-FI" altLang="fi-FI"/>
          </a:p>
        </p:txBody>
      </p:sp>
    </p:spTree>
    <p:extLst>
      <p:ext uri="{BB962C8B-B14F-4D97-AF65-F5344CB8AC3E}">
        <p14:creationId xmlns:p14="http://schemas.microsoft.com/office/powerpoint/2010/main" val="4225754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fld id="{C82D0C79-758B-4BD3-8796-B7A38CF638B7}" type="datetimeFigureOut">
              <a:rPr lang="fi-FI"/>
              <a:pPr>
                <a:defRPr/>
              </a:pPr>
              <a:t>13.8.2016</a:t>
            </a:fld>
            <a:endParaRPr lang="fi-FI"/>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4" name="Rectangle 6"/>
          <p:cNvSpPr>
            <a:spLocks noGrp="1" noChangeArrowheads="1"/>
          </p:cNvSpPr>
          <p:nvPr>
            <p:ph type="sldNum" sz="quarter" idx="12"/>
          </p:nvPr>
        </p:nvSpPr>
        <p:spPr/>
        <p:txBody>
          <a:bodyPr/>
          <a:lstStyle>
            <a:lvl1pPr eaLnBrk="0" hangingPunct="0">
              <a:defRPr/>
            </a:lvl1pPr>
          </a:lstStyle>
          <a:p>
            <a:pPr>
              <a:defRPr/>
            </a:pPr>
            <a:fld id="{9AFE87AA-A5A7-4863-8672-B7DD36AD23E0}" type="slidenum">
              <a:rPr lang="fi-FI" altLang="fi-FI"/>
              <a:pPr>
                <a:defRPr/>
              </a:pPr>
              <a:t>‹#›</a:t>
            </a:fld>
            <a:endParaRPr lang="fi-FI" altLang="fi-FI"/>
          </a:p>
        </p:txBody>
      </p:sp>
    </p:spTree>
    <p:extLst>
      <p:ext uri="{BB962C8B-B14F-4D97-AF65-F5344CB8AC3E}">
        <p14:creationId xmlns:p14="http://schemas.microsoft.com/office/powerpoint/2010/main" val="2919705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p:txBody>
          <a:bodyPr/>
          <a:lstStyle>
            <a:lvl1pPr eaLnBrk="0" hangingPunct="0">
              <a:defRPr/>
            </a:lvl1pPr>
          </a:lstStyle>
          <a:p>
            <a:pPr>
              <a:defRPr/>
            </a:pPr>
            <a:fld id="{C76267CF-7B15-4177-ACCC-D112B03ADCBC}" type="datetimeFigureOut">
              <a:rPr lang="fi-FI"/>
              <a:pPr>
                <a:defRPr/>
              </a:pPr>
              <a:t>13.8.2016</a:t>
            </a:fld>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B6810E1-E71C-4525-9EB7-EB3C69655BCF}" type="slidenum">
              <a:rPr lang="fi-FI" altLang="fi-FI"/>
              <a:pPr>
                <a:defRPr/>
              </a:pPr>
              <a:t>‹#›</a:t>
            </a:fld>
            <a:endParaRPr lang="fi-FI" altLang="fi-FI"/>
          </a:p>
        </p:txBody>
      </p:sp>
    </p:spTree>
    <p:extLst>
      <p:ext uri="{BB962C8B-B14F-4D97-AF65-F5344CB8AC3E}">
        <p14:creationId xmlns:p14="http://schemas.microsoft.com/office/powerpoint/2010/main" val="3829298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p:txBody>
          <a:bodyPr/>
          <a:lstStyle>
            <a:lvl1pPr eaLnBrk="0" hangingPunct="0">
              <a:defRPr/>
            </a:lvl1pPr>
          </a:lstStyle>
          <a:p>
            <a:pPr>
              <a:defRPr/>
            </a:pPr>
            <a:fld id="{4DA5A65E-85E2-461D-B170-89F61F845476}" type="datetimeFigureOut">
              <a:rPr lang="fi-FI"/>
              <a:pPr>
                <a:defRPr/>
              </a:pPr>
              <a:t>13.8.2016</a:t>
            </a:fld>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8B4A5C2-2F98-4D7D-B9EC-E64CFE6584A2}" type="slidenum">
              <a:rPr lang="fi-FI" altLang="fi-FI"/>
              <a:pPr>
                <a:defRPr/>
              </a:pPr>
              <a:t>‹#›</a:t>
            </a:fld>
            <a:endParaRPr lang="fi-FI" altLang="fi-FI"/>
          </a:p>
        </p:txBody>
      </p:sp>
    </p:spTree>
    <p:extLst>
      <p:ext uri="{BB962C8B-B14F-4D97-AF65-F5344CB8AC3E}">
        <p14:creationId xmlns:p14="http://schemas.microsoft.com/office/powerpoint/2010/main" val="3134535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eaLnBrk="0" hangingPunct="0">
              <a:defRPr/>
            </a:lvl1pPr>
          </a:lstStyle>
          <a:p>
            <a:pPr>
              <a:defRPr/>
            </a:pPr>
            <a:fld id="{1D16AD9D-1087-485D-AF5F-C25E68C29C08}"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3F5D6E2-48C4-457C-ADB9-01B70649C7AF}" type="slidenum">
              <a:rPr lang="fi-FI" altLang="fi-FI"/>
              <a:pPr>
                <a:defRPr/>
              </a:pPr>
              <a:t>‹#›</a:t>
            </a:fld>
            <a:endParaRPr lang="fi-FI" altLang="fi-FI"/>
          </a:p>
        </p:txBody>
      </p:sp>
    </p:spTree>
    <p:extLst>
      <p:ext uri="{BB962C8B-B14F-4D97-AF65-F5344CB8AC3E}">
        <p14:creationId xmlns:p14="http://schemas.microsoft.com/office/powerpoint/2010/main" val="3750374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51675" y="1138238"/>
            <a:ext cx="1912938" cy="4560887"/>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309688" y="1138238"/>
            <a:ext cx="5589587" cy="456088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eaLnBrk="0" hangingPunct="0">
              <a:defRPr/>
            </a:lvl1pPr>
          </a:lstStyle>
          <a:p>
            <a:pPr>
              <a:defRPr/>
            </a:pPr>
            <a:fld id="{6766A79B-A8CC-4F76-BB17-86D0F1525873}"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197AC11-BD50-4A0D-AFED-2A47D8926D34}" type="slidenum">
              <a:rPr lang="fi-FI" altLang="fi-FI"/>
              <a:pPr>
                <a:defRPr/>
              </a:pPr>
              <a:t>‹#›</a:t>
            </a:fld>
            <a:endParaRPr lang="fi-FI" altLang="fi-FI"/>
          </a:p>
        </p:txBody>
      </p:sp>
    </p:spTree>
    <p:extLst>
      <p:ext uri="{BB962C8B-B14F-4D97-AF65-F5344CB8AC3E}">
        <p14:creationId xmlns:p14="http://schemas.microsoft.com/office/powerpoint/2010/main" val="1429868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7"/>
          <p:cNvGrpSpPr>
            <a:grpSpLocks/>
          </p:cNvGrpSpPr>
          <p:nvPr/>
        </p:nvGrpSpPr>
        <p:grpSpPr bwMode="auto">
          <a:xfrm>
            <a:off x="50800" y="57150"/>
            <a:ext cx="9058275" cy="969963"/>
            <a:chOff x="32" y="36"/>
            <a:chExt cx="5706" cy="611"/>
          </a:xfrm>
        </p:grpSpPr>
        <p:pic>
          <p:nvPicPr>
            <p:cNvPr id="5" name="Picture 8" descr="Logo_jamsanammattiopisto_porras_var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115" r="42166"/>
            <a:stretch>
              <a:fillRect/>
            </a:stretch>
          </p:blipFill>
          <p:spPr bwMode="auto">
            <a:xfrm>
              <a:off x="32" y="36"/>
              <a:ext cx="244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jamsanammattiopisto_porras_var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56996"/>
            <a:stretch>
              <a:fillRect/>
            </a:stretch>
          </p:blipFill>
          <p:spPr bwMode="auto">
            <a:xfrm>
              <a:off x="3888" y="39"/>
              <a:ext cx="185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6" name="Rectangle 2"/>
          <p:cNvSpPr>
            <a:spLocks noGrp="1" noChangeArrowheads="1"/>
          </p:cNvSpPr>
          <p:nvPr>
            <p:ph type="ctrTitle"/>
          </p:nvPr>
        </p:nvSpPr>
        <p:spPr>
          <a:xfrm>
            <a:off x="685800" y="2130425"/>
            <a:ext cx="7772400" cy="1470025"/>
          </a:xfrm>
        </p:spPr>
        <p:txBody>
          <a:bodyPr anchor="ctr"/>
          <a:lstStyle>
            <a:lvl1pPr>
              <a:defRPr/>
            </a:lvl1pPr>
          </a:lstStyle>
          <a:p>
            <a:pPr lvl="0"/>
            <a:r>
              <a:rPr lang="fi-FI" noProof="0"/>
              <a:t>Muokkaa perustyyl. napsautt.</a:t>
            </a:r>
          </a:p>
        </p:txBody>
      </p:sp>
      <p:sp>
        <p:nvSpPr>
          <p:cNvPr id="36867"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fi-FI" noProof="0"/>
              <a:t>Muokkaa alaotsikon perustyyliä napsautt.</a:t>
            </a:r>
          </a:p>
        </p:txBody>
      </p:sp>
      <p:sp>
        <p:nvSpPr>
          <p:cNvPr id="7" name="Rectangle 4"/>
          <p:cNvSpPr>
            <a:spLocks noGrp="1" noChangeArrowheads="1"/>
          </p:cNvSpPr>
          <p:nvPr>
            <p:ph type="dt" sz="half" idx="10"/>
          </p:nvPr>
        </p:nvSpPr>
        <p:spPr/>
        <p:txBody>
          <a:bodyPr/>
          <a:lstStyle>
            <a:lvl1pPr eaLnBrk="0" hangingPunct="0">
              <a:defRPr sz="1400"/>
            </a:lvl1pPr>
          </a:lstStyle>
          <a:p>
            <a:pPr>
              <a:defRPr/>
            </a:pPr>
            <a:fld id="{A9B599A5-A4C3-49FA-8C4F-5262D1E29A1C}" type="datetimeFigureOut">
              <a:rPr lang="fi-FI"/>
              <a:pPr>
                <a:defRPr/>
              </a:pPr>
              <a:t>13.8.2016</a:t>
            </a:fld>
            <a:endParaRPr lang="fi-FI"/>
          </a:p>
        </p:txBody>
      </p:sp>
      <p:sp>
        <p:nvSpPr>
          <p:cNvPr id="8" name="Rectangle 5"/>
          <p:cNvSpPr>
            <a:spLocks noGrp="1" noChangeArrowheads="1"/>
          </p:cNvSpPr>
          <p:nvPr>
            <p:ph type="ftr" sz="quarter" idx="11"/>
          </p:nvPr>
        </p:nvSpPr>
        <p:spPr/>
        <p:txBody>
          <a:bodyPr/>
          <a:lstStyle>
            <a:lvl1pPr eaLnBrk="0" hangingPunct="0">
              <a:defRPr sz="1400"/>
            </a:lvl1pPr>
          </a:lstStyle>
          <a:p>
            <a:pPr>
              <a:defRPr/>
            </a:pPr>
            <a:endParaRPr lang="fi-FI"/>
          </a:p>
        </p:txBody>
      </p:sp>
      <p:sp>
        <p:nvSpPr>
          <p:cNvPr id="9" name="Rectangle 6"/>
          <p:cNvSpPr>
            <a:spLocks noGrp="1" noChangeArrowheads="1"/>
          </p:cNvSpPr>
          <p:nvPr>
            <p:ph type="sldNum" sz="quarter" idx="12"/>
          </p:nvPr>
        </p:nvSpPr>
        <p:spPr/>
        <p:txBody>
          <a:bodyPr/>
          <a:lstStyle>
            <a:lvl1pPr eaLnBrk="0" hangingPunct="0">
              <a:defRPr sz="1400"/>
            </a:lvl1pPr>
          </a:lstStyle>
          <a:p>
            <a:pPr>
              <a:defRPr/>
            </a:pPr>
            <a:fld id="{85361D87-DBFE-4D71-820D-A4676F5C812E}" type="slidenum">
              <a:rPr lang="fi-FI" altLang="fi-FI"/>
              <a:pPr>
                <a:defRPr/>
              </a:pPr>
              <a:t>‹#›</a:t>
            </a:fld>
            <a:endParaRPr lang="fi-FI" altLang="fi-FI"/>
          </a:p>
        </p:txBody>
      </p:sp>
    </p:spTree>
    <p:extLst>
      <p:ext uri="{BB962C8B-B14F-4D97-AF65-F5344CB8AC3E}">
        <p14:creationId xmlns:p14="http://schemas.microsoft.com/office/powerpoint/2010/main" val="991710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eaLnBrk="0" hangingPunct="0">
              <a:defRPr/>
            </a:lvl1pPr>
          </a:lstStyle>
          <a:p>
            <a:pPr>
              <a:defRPr/>
            </a:pPr>
            <a:fld id="{CA92FA54-7C41-4C13-8A8E-10C3ACBEF3EE}"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F70F64E-C248-4E88-872C-345BA76978CB}" type="slidenum">
              <a:rPr lang="fi-FI" altLang="fi-FI"/>
              <a:pPr>
                <a:defRPr/>
              </a:pPr>
              <a:t>‹#›</a:t>
            </a:fld>
            <a:endParaRPr lang="fi-FI" altLang="fi-FI"/>
          </a:p>
        </p:txBody>
      </p:sp>
    </p:spTree>
    <p:extLst>
      <p:ext uri="{BB962C8B-B14F-4D97-AF65-F5344CB8AC3E}">
        <p14:creationId xmlns:p14="http://schemas.microsoft.com/office/powerpoint/2010/main" val="2884095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p:txBody>
          <a:bodyPr/>
          <a:lstStyle>
            <a:lvl1pPr eaLnBrk="0" hangingPunct="0">
              <a:defRPr/>
            </a:lvl1pPr>
          </a:lstStyle>
          <a:p>
            <a:pPr>
              <a:defRPr/>
            </a:pPr>
            <a:fld id="{3D004827-F8B1-48BE-AD36-48A6A7DEDEEB}"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3984C80-CEE9-4CB2-A2ED-9D43EBAF8E9B}" type="slidenum">
              <a:rPr lang="fi-FI" altLang="fi-FI"/>
              <a:pPr>
                <a:defRPr/>
              </a:pPr>
              <a:t>‹#›</a:t>
            </a:fld>
            <a:endParaRPr lang="fi-FI" altLang="fi-FI"/>
          </a:p>
        </p:txBody>
      </p:sp>
    </p:spTree>
    <p:extLst>
      <p:ext uri="{BB962C8B-B14F-4D97-AF65-F5344CB8AC3E}">
        <p14:creationId xmlns:p14="http://schemas.microsoft.com/office/powerpoint/2010/main" val="337187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309688" y="1738313"/>
            <a:ext cx="3751262"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213350" y="1738313"/>
            <a:ext cx="375126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p:txBody>
          <a:bodyPr/>
          <a:lstStyle>
            <a:lvl1pPr eaLnBrk="0" hangingPunct="0">
              <a:defRPr/>
            </a:lvl1pPr>
          </a:lstStyle>
          <a:p>
            <a:pPr>
              <a:defRPr/>
            </a:pPr>
            <a:fld id="{BA2491E6-2316-46E2-BA09-53FCD8CF0C3F}" type="datetimeFigureOut">
              <a:rPr lang="fi-FI"/>
              <a:pPr>
                <a:defRPr/>
              </a:pPr>
              <a:t>13.8.2016</a:t>
            </a:fld>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DFBBFFC-F485-4199-B4F3-6A159A39AFBF}" type="slidenum">
              <a:rPr lang="fi-FI" altLang="fi-FI"/>
              <a:pPr>
                <a:defRPr/>
              </a:pPr>
              <a:t>‹#›</a:t>
            </a:fld>
            <a:endParaRPr lang="fi-FI" altLang="fi-FI"/>
          </a:p>
        </p:txBody>
      </p:sp>
    </p:spTree>
    <p:extLst>
      <p:ext uri="{BB962C8B-B14F-4D97-AF65-F5344CB8AC3E}">
        <p14:creationId xmlns:p14="http://schemas.microsoft.com/office/powerpoint/2010/main" val="1509814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p:txBody>
          <a:bodyPr/>
          <a:lstStyle>
            <a:lvl1pPr eaLnBrk="0" hangingPunct="0">
              <a:defRPr/>
            </a:lvl1pPr>
          </a:lstStyle>
          <a:p>
            <a:pPr>
              <a:defRPr/>
            </a:pPr>
            <a:fld id="{433C3E1E-CA19-4524-84EA-77E4422D5329}" type="datetimeFigureOut">
              <a:rPr lang="fi-FI"/>
              <a:pPr>
                <a:defRPr/>
              </a:pPr>
              <a:t>13.8.2016</a:t>
            </a:fld>
            <a:endParaRPr lang="fi-FI"/>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9" name="Rectangle 6"/>
          <p:cNvSpPr>
            <a:spLocks noGrp="1" noChangeArrowheads="1"/>
          </p:cNvSpPr>
          <p:nvPr>
            <p:ph type="sldNum" sz="quarter" idx="12"/>
          </p:nvPr>
        </p:nvSpPr>
        <p:spPr/>
        <p:txBody>
          <a:bodyPr/>
          <a:lstStyle>
            <a:lvl1pPr eaLnBrk="0" hangingPunct="0">
              <a:defRPr/>
            </a:lvl1pPr>
          </a:lstStyle>
          <a:p>
            <a:pPr>
              <a:defRPr/>
            </a:pPr>
            <a:fld id="{1B84AF4D-184F-4C30-8F65-8D12BFD1E070}" type="slidenum">
              <a:rPr lang="fi-FI" altLang="fi-FI"/>
              <a:pPr>
                <a:defRPr/>
              </a:pPr>
              <a:t>‹#›</a:t>
            </a:fld>
            <a:endParaRPr lang="fi-FI" altLang="fi-FI"/>
          </a:p>
        </p:txBody>
      </p:sp>
    </p:spTree>
    <p:extLst>
      <p:ext uri="{BB962C8B-B14F-4D97-AF65-F5344CB8AC3E}">
        <p14:creationId xmlns:p14="http://schemas.microsoft.com/office/powerpoint/2010/main" val="34908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6650E2D9-311F-4A7F-A5D6-1D6B7113F047}" type="datetimeFigureOut">
              <a:rPr lang="fi-FI"/>
              <a:pPr>
                <a:defRPr/>
              </a:pPr>
              <a:t>13.8.2016</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A31EC80-3B89-4237-B4BE-6B8ED627571B}" type="slidenum">
              <a:rPr lang="fi-FI" altLang="fi-FI"/>
              <a:pPr>
                <a:defRPr/>
              </a:pPr>
              <a:t>‹#›</a:t>
            </a:fld>
            <a:endParaRPr lang="fi-FI" altLang="fi-FI"/>
          </a:p>
        </p:txBody>
      </p:sp>
    </p:spTree>
    <p:extLst>
      <p:ext uri="{BB962C8B-B14F-4D97-AF65-F5344CB8AC3E}">
        <p14:creationId xmlns:p14="http://schemas.microsoft.com/office/powerpoint/2010/main" val="3879461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p:txBody>
          <a:bodyPr/>
          <a:lstStyle>
            <a:lvl1pPr eaLnBrk="0" hangingPunct="0">
              <a:defRPr/>
            </a:lvl1pPr>
          </a:lstStyle>
          <a:p>
            <a:pPr>
              <a:defRPr/>
            </a:pPr>
            <a:fld id="{6BCA56FB-E686-408D-A5F8-A46C9688EB03}" type="datetimeFigureOut">
              <a:rPr lang="fi-FI"/>
              <a:pPr>
                <a:defRPr/>
              </a:pPr>
              <a:t>13.8.2016</a:t>
            </a:fld>
            <a:endParaRPr lang="fi-FI"/>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1CDC7F2-B0A1-419E-9DC8-345BA776AD56}" type="slidenum">
              <a:rPr lang="fi-FI" altLang="fi-FI"/>
              <a:pPr>
                <a:defRPr/>
              </a:pPr>
              <a:t>‹#›</a:t>
            </a:fld>
            <a:endParaRPr lang="fi-FI" altLang="fi-FI"/>
          </a:p>
        </p:txBody>
      </p:sp>
    </p:spTree>
    <p:extLst>
      <p:ext uri="{BB962C8B-B14F-4D97-AF65-F5344CB8AC3E}">
        <p14:creationId xmlns:p14="http://schemas.microsoft.com/office/powerpoint/2010/main" val="3173169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fld id="{73F57857-A2FF-4EDF-9E37-5C311DCBA904}" type="datetimeFigureOut">
              <a:rPr lang="fi-FI"/>
              <a:pPr>
                <a:defRPr/>
              </a:pPr>
              <a:t>13.8.2016</a:t>
            </a:fld>
            <a:endParaRPr lang="fi-FI"/>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4" name="Rectangle 6"/>
          <p:cNvSpPr>
            <a:spLocks noGrp="1" noChangeArrowheads="1"/>
          </p:cNvSpPr>
          <p:nvPr>
            <p:ph type="sldNum" sz="quarter" idx="12"/>
          </p:nvPr>
        </p:nvSpPr>
        <p:spPr/>
        <p:txBody>
          <a:bodyPr/>
          <a:lstStyle>
            <a:lvl1pPr eaLnBrk="0" hangingPunct="0">
              <a:defRPr/>
            </a:lvl1pPr>
          </a:lstStyle>
          <a:p>
            <a:pPr>
              <a:defRPr/>
            </a:pPr>
            <a:fld id="{A312A9B0-6A06-4170-9081-E28525F669D9}" type="slidenum">
              <a:rPr lang="fi-FI" altLang="fi-FI"/>
              <a:pPr>
                <a:defRPr/>
              </a:pPr>
              <a:t>‹#›</a:t>
            </a:fld>
            <a:endParaRPr lang="fi-FI" altLang="fi-FI"/>
          </a:p>
        </p:txBody>
      </p:sp>
    </p:spTree>
    <p:extLst>
      <p:ext uri="{BB962C8B-B14F-4D97-AF65-F5344CB8AC3E}">
        <p14:creationId xmlns:p14="http://schemas.microsoft.com/office/powerpoint/2010/main" val="145272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p:txBody>
          <a:bodyPr/>
          <a:lstStyle>
            <a:lvl1pPr eaLnBrk="0" hangingPunct="0">
              <a:defRPr/>
            </a:lvl1pPr>
          </a:lstStyle>
          <a:p>
            <a:pPr>
              <a:defRPr/>
            </a:pPr>
            <a:fld id="{32AB70D4-B9AC-455A-9871-1234346D1CCB}" type="datetimeFigureOut">
              <a:rPr lang="fi-FI"/>
              <a:pPr>
                <a:defRPr/>
              </a:pPr>
              <a:t>13.8.2016</a:t>
            </a:fld>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4FDE0D7-339F-4C51-BC06-AD68B9ED2E58}" type="slidenum">
              <a:rPr lang="fi-FI" altLang="fi-FI"/>
              <a:pPr>
                <a:defRPr/>
              </a:pPr>
              <a:t>‹#›</a:t>
            </a:fld>
            <a:endParaRPr lang="fi-FI" altLang="fi-FI"/>
          </a:p>
        </p:txBody>
      </p:sp>
    </p:spTree>
    <p:extLst>
      <p:ext uri="{BB962C8B-B14F-4D97-AF65-F5344CB8AC3E}">
        <p14:creationId xmlns:p14="http://schemas.microsoft.com/office/powerpoint/2010/main" val="2425136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p:txBody>
          <a:bodyPr/>
          <a:lstStyle>
            <a:lvl1pPr eaLnBrk="0" hangingPunct="0">
              <a:defRPr/>
            </a:lvl1pPr>
          </a:lstStyle>
          <a:p>
            <a:pPr>
              <a:defRPr/>
            </a:pPr>
            <a:fld id="{A76846EA-CBBC-46B4-8E35-B5A7C3767D45}" type="datetimeFigureOut">
              <a:rPr lang="fi-FI"/>
              <a:pPr>
                <a:defRPr/>
              </a:pPr>
              <a:t>13.8.2016</a:t>
            </a:fld>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9536E45-81AE-4598-A8EF-CC137AC7F678}" type="slidenum">
              <a:rPr lang="fi-FI" altLang="fi-FI"/>
              <a:pPr>
                <a:defRPr/>
              </a:pPr>
              <a:t>‹#›</a:t>
            </a:fld>
            <a:endParaRPr lang="fi-FI" altLang="fi-FI"/>
          </a:p>
        </p:txBody>
      </p:sp>
    </p:spTree>
    <p:extLst>
      <p:ext uri="{BB962C8B-B14F-4D97-AF65-F5344CB8AC3E}">
        <p14:creationId xmlns:p14="http://schemas.microsoft.com/office/powerpoint/2010/main" val="4065286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eaLnBrk="0" hangingPunct="0">
              <a:defRPr/>
            </a:lvl1pPr>
          </a:lstStyle>
          <a:p>
            <a:pPr>
              <a:defRPr/>
            </a:pPr>
            <a:fld id="{C275ECE9-8C31-4C3D-8D82-46691B45F307}"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3F39901-77B1-4BEE-B0AE-D787FF466A97}" type="slidenum">
              <a:rPr lang="fi-FI" altLang="fi-FI"/>
              <a:pPr>
                <a:defRPr/>
              </a:pPr>
              <a:t>‹#›</a:t>
            </a:fld>
            <a:endParaRPr lang="fi-FI" altLang="fi-FI"/>
          </a:p>
        </p:txBody>
      </p:sp>
    </p:spTree>
    <p:extLst>
      <p:ext uri="{BB962C8B-B14F-4D97-AF65-F5344CB8AC3E}">
        <p14:creationId xmlns:p14="http://schemas.microsoft.com/office/powerpoint/2010/main" val="305829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51675" y="1138238"/>
            <a:ext cx="1912938" cy="4560887"/>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309688" y="1138238"/>
            <a:ext cx="5589587" cy="456088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p:txBody>
          <a:bodyPr/>
          <a:lstStyle>
            <a:lvl1pPr eaLnBrk="0" hangingPunct="0">
              <a:defRPr/>
            </a:lvl1pPr>
          </a:lstStyle>
          <a:p>
            <a:pPr>
              <a:defRPr/>
            </a:pPr>
            <a:fld id="{E7F68640-0ABD-4D49-BCA1-055EF640C2EA}" type="datetimeFigureOut">
              <a:rPr lang="fi-FI"/>
              <a:pPr>
                <a:defRPr/>
              </a:pPr>
              <a:t>13.8.2016</a:t>
            </a:fld>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4E2C118-6A7E-4D8B-BC8C-508348BC964A}" type="slidenum">
              <a:rPr lang="fi-FI" altLang="fi-FI"/>
              <a:pPr>
                <a:defRPr/>
              </a:pPr>
              <a:t>‹#›</a:t>
            </a:fld>
            <a:endParaRPr lang="fi-FI" altLang="fi-FI"/>
          </a:p>
        </p:txBody>
      </p:sp>
    </p:spTree>
    <p:extLst>
      <p:ext uri="{BB962C8B-B14F-4D97-AF65-F5344CB8AC3E}">
        <p14:creationId xmlns:p14="http://schemas.microsoft.com/office/powerpoint/2010/main" val="337803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E88ABB66-0913-4E8D-ACA5-ABC78271624A}" type="datetimeFigureOut">
              <a:rPr lang="fi-FI"/>
              <a:pPr>
                <a:defRPr/>
              </a:pPr>
              <a:t>13.8.2016</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2E940F2C-39B2-48DF-9312-36F13DCF2D2B}" type="slidenum">
              <a:rPr lang="fi-FI" altLang="fi-FI"/>
              <a:pPr>
                <a:defRPr/>
              </a:pPr>
              <a:t>‹#›</a:t>
            </a:fld>
            <a:endParaRPr lang="fi-FI" altLang="fi-FI"/>
          </a:p>
        </p:txBody>
      </p:sp>
    </p:spTree>
    <p:extLst>
      <p:ext uri="{BB962C8B-B14F-4D97-AF65-F5344CB8AC3E}">
        <p14:creationId xmlns:p14="http://schemas.microsoft.com/office/powerpoint/2010/main" val="79413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04206D9A-8C20-4348-9A9C-319ABD9BD5FF}" type="datetimeFigureOut">
              <a:rPr lang="fi-FI"/>
              <a:pPr>
                <a:defRPr/>
              </a:pPr>
              <a:t>13.8.2016</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642FA63F-4DBF-4AC6-AC5B-E2E8B58CA429}" type="slidenum">
              <a:rPr lang="fi-FI" altLang="fi-FI"/>
              <a:pPr>
                <a:defRPr/>
              </a:pPr>
              <a:t>‹#›</a:t>
            </a:fld>
            <a:endParaRPr lang="fi-FI" altLang="fi-FI"/>
          </a:p>
        </p:txBody>
      </p:sp>
    </p:spTree>
    <p:extLst>
      <p:ext uri="{BB962C8B-B14F-4D97-AF65-F5344CB8AC3E}">
        <p14:creationId xmlns:p14="http://schemas.microsoft.com/office/powerpoint/2010/main" val="60662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62EED3AA-23F4-479D-BBB3-7D999FFFFE91}" type="datetimeFigureOut">
              <a:rPr lang="fi-FI"/>
              <a:pPr>
                <a:defRPr/>
              </a:pPr>
              <a:t>13.8.2016</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5D2780E2-5ECD-49F7-9FAF-484D462B91A4}" type="slidenum">
              <a:rPr lang="fi-FI" altLang="fi-FI"/>
              <a:pPr>
                <a:defRPr/>
              </a:pPr>
              <a:t>‹#›</a:t>
            </a:fld>
            <a:endParaRPr lang="fi-FI" altLang="fi-FI"/>
          </a:p>
        </p:txBody>
      </p:sp>
    </p:spTree>
    <p:extLst>
      <p:ext uri="{BB962C8B-B14F-4D97-AF65-F5344CB8AC3E}">
        <p14:creationId xmlns:p14="http://schemas.microsoft.com/office/powerpoint/2010/main" val="226471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B3430942-C2A5-4D49-9092-BDEF440C5BD1}" type="datetimeFigureOut">
              <a:rPr lang="fi-FI"/>
              <a:pPr>
                <a:defRPr/>
              </a:pPr>
              <a:t>13.8.2016</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AF178B2-AB35-41F0-9CA0-CBFB806121AD}" type="slidenum">
              <a:rPr lang="fi-FI" altLang="fi-FI"/>
              <a:pPr>
                <a:defRPr/>
              </a:pPr>
              <a:t>‹#›</a:t>
            </a:fld>
            <a:endParaRPr lang="fi-FI" altLang="fi-FI"/>
          </a:p>
        </p:txBody>
      </p:sp>
    </p:spTree>
    <p:extLst>
      <p:ext uri="{BB962C8B-B14F-4D97-AF65-F5344CB8AC3E}">
        <p14:creationId xmlns:p14="http://schemas.microsoft.com/office/powerpoint/2010/main" val="240253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4556393A-3833-477B-8610-325CDBA4154A}" type="datetimeFigureOut">
              <a:rPr lang="fi-FI"/>
              <a:pPr>
                <a:defRPr/>
              </a:pPr>
              <a:t>13.8.2016</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D27BAEF-836A-49A8-8ABA-45C7EAB79CEB}" type="slidenum">
              <a:rPr lang="fi-FI" altLang="fi-FI"/>
              <a:pPr>
                <a:defRPr/>
              </a:pPr>
              <a:t>‹#›</a:t>
            </a:fld>
            <a:endParaRPr lang="fi-FI" altLang="fi-FI"/>
          </a:p>
        </p:txBody>
      </p:sp>
    </p:spTree>
    <p:extLst>
      <p:ext uri="{BB962C8B-B14F-4D97-AF65-F5344CB8AC3E}">
        <p14:creationId xmlns:p14="http://schemas.microsoft.com/office/powerpoint/2010/main" val="396988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F958094C-836E-4193-AB64-157B83F6979D}" type="datetimeFigureOut">
              <a:rPr lang="fi-FI"/>
              <a:pPr>
                <a:defRPr/>
              </a:pPr>
              <a:t>13.8.2016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2D0B3A2-2471-4602-AB71-68DCAE7D09C2}"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285875" y="1138238"/>
            <a:ext cx="72929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i-FI"/>
              <a:t>Muokkaa perustyyl. napsautt.</a:t>
            </a:r>
          </a:p>
        </p:txBody>
      </p:sp>
      <p:sp>
        <p:nvSpPr>
          <p:cNvPr id="36867" name="Rectangle 3"/>
          <p:cNvSpPr>
            <a:spLocks noGrp="1" noChangeArrowheads="1"/>
          </p:cNvSpPr>
          <p:nvPr>
            <p:ph type="body" idx="1"/>
          </p:nvPr>
        </p:nvSpPr>
        <p:spPr bwMode="auto">
          <a:xfrm>
            <a:off x="1284288" y="1738313"/>
            <a:ext cx="76549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ea typeface="Geneva" charset="0"/>
                <a:cs typeface="+mn-cs"/>
              </a:defRPr>
            </a:lvl1pPr>
          </a:lstStyle>
          <a:p>
            <a:pPr>
              <a:defRPr/>
            </a:pPr>
            <a:endParaRPr lang="fi-FI"/>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ea typeface="Geneva" charset="0"/>
                <a:cs typeface="+mn-cs"/>
              </a:defRPr>
            </a:lvl1pPr>
          </a:lstStyle>
          <a:p>
            <a:pPr>
              <a:defRPr/>
            </a:pPr>
            <a:endParaRPr lang="fi-FI"/>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ea typeface="MS PGothic" panose="020B0600070205080204" pitchFamily="34" charset="-128"/>
                <a:cs typeface="+mn-cs"/>
              </a:defRPr>
            </a:lvl1pPr>
          </a:lstStyle>
          <a:p>
            <a:pPr>
              <a:defRPr/>
            </a:pPr>
            <a:fld id="{1D20E789-7A11-4A53-8B67-3542856B79CD}" type="slidenum">
              <a:rPr lang="fi-FI" altLang="fi-FI"/>
              <a:pPr>
                <a:defRPr/>
              </a:pPr>
              <a:t>‹#›</a:t>
            </a:fld>
            <a:endParaRPr lang="fi-FI" altLang="fi-FI"/>
          </a:p>
        </p:txBody>
      </p:sp>
      <p:pic>
        <p:nvPicPr>
          <p:cNvPr id="2055" name="Picture 18" descr="eng_Logo_jao_porras_var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48860"/>
          <a:stretch>
            <a:fillRect/>
          </a:stretch>
        </p:blipFill>
        <p:spPr bwMode="auto">
          <a:xfrm>
            <a:off x="5795963" y="115888"/>
            <a:ext cx="324008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Kuva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187325"/>
            <a:ext cx="2105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rtl="0" eaLnBrk="0" fontAlgn="base" hangingPunct="0">
        <a:spcBef>
          <a:spcPct val="0"/>
        </a:spcBef>
        <a:spcAft>
          <a:spcPct val="0"/>
        </a:spcAft>
        <a:defRPr sz="2400">
          <a:solidFill>
            <a:schemeClr val="tx2"/>
          </a:solidFill>
          <a:latin typeface="+mj-lt"/>
          <a:ea typeface="ＭＳ Ｐゴシック" panose="020B0600070205080204" pitchFamily="34" charset="-128"/>
          <a:cs typeface="Geneva" charset="0"/>
        </a:defRPr>
      </a:lvl1pPr>
      <a:lvl2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2pPr>
      <a:lvl3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3pPr>
      <a:lvl4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4pPr>
      <a:lvl5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5pPr>
      <a:lvl6pPr marL="457200" algn="l" rtl="0" fontAlgn="base">
        <a:spcBef>
          <a:spcPct val="0"/>
        </a:spcBef>
        <a:spcAft>
          <a:spcPct val="0"/>
        </a:spcAft>
        <a:defRPr sz="2400">
          <a:solidFill>
            <a:schemeClr val="tx2"/>
          </a:solidFill>
          <a:latin typeface="Arial" charset="0"/>
          <a:ea typeface="Geneva" charset="0"/>
        </a:defRPr>
      </a:lvl6pPr>
      <a:lvl7pPr marL="914400" algn="l" rtl="0" fontAlgn="base">
        <a:spcBef>
          <a:spcPct val="0"/>
        </a:spcBef>
        <a:spcAft>
          <a:spcPct val="0"/>
        </a:spcAft>
        <a:defRPr sz="2400">
          <a:solidFill>
            <a:schemeClr val="tx2"/>
          </a:solidFill>
          <a:latin typeface="Arial" charset="0"/>
          <a:ea typeface="Geneva" charset="0"/>
        </a:defRPr>
      </a:lvl7pPr>
      <a:lvl8pPr marL="1371600" algn="l" rtl="0" fontAlgn="base">
        <a:spcBef>
          <a:spcPct val="0"/>
        </a:spcBef>
        <a:spcAft>
          <a:spcPct val="0"/>
        </a:spcAft>
        <a:defRPr sz="2400">
          <a:solidFill>
            <a:schemeClr val="tx2"/>
          </a:solidFill>
          <a:latin typeface="Arial" charset="0"/>
          <a:ea typeface="Geneva" charset="0"/>
        </a:defRPr>
      </a:lvl8pPr>
      <a:lvl9pPr marL="1828800" algn="l" rtl="0" fontAlgn="base">
        <a:spcBef>
          <a:spcPct val="0"/>
        </a:spcBef>
        <a:spcAft>
          <a:spcPct val="0"/>
        </a:spcAft>
        <a:defRPr sz="2400">
          <a:solidFill>
            <a:schemeClr val="tx2"/>
          </a:solidFill>
          <a:latin typeface="Arial" charset="0"/>
          <a:ea typeface="Geneva"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panose="020B0600070205080204" pitchFamily="34" charset="-128"/>
          <a:cs typeface="Geneva" charset="0"/>
        </a:defRPr>
      </a:lvl1pPr>
      <a:lvl2pPr marL="742950" indent="-285750" algn="l" rtl="0" eaLnBrk="0" fontAlgn="base" hangingPunct="0">
        <a:spcBef>
          <a:spcPct val="20000"/>
        </a:spcBef>
        <a:spcAft>
          <a:spcPct val="0"/>
        </a:spcAft>
        <a:buChar char="–"/>
        <a:defRPr sz="2000">
          <a:solidFill>
            <a:schemeClr val="tx1"/>
          </a:solidFill>
          <a:latin typeface="+mn-lt"/>
          <a:ea typeface="+mn-ea"/>
          <a:cs typeface="Geneva" charset="0"/>
        </a:defRPr>
      </a:lvl2pPr>
      <a:lvl3pPr marL="1143000" indent="-228600" algn="l" rtl="0" eaLnBrk="0" fontAlgn="base" hangingPunct="0">
        <a:spcBef>
          <a:spcPct val="20000"/>
        </a:spcBef>
        <a:spcAft>
          <a:spcPct val="0"/>
        </a:spcAft>
        <a:buChar char="•"/>
        <a:defRPr sz="2000">
          <a:solidFill>
            <a:schemeClr val="tx1"/>
          </a:solidFill>
          <a:latin typeface="+mn-lt"/>
          <a:ea typeface="+mn-ea"/>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11275" y="1138238"/>
            <a:ext cx="72929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perustyyl. napsautt.</a:t>
            </a:r>
          </a:p>
        </p:txBody>
      </p:sp>
      <p:sp>
        <p:nvSpPr>
          <p:cNvPr id="4099" name="Rectangle 3"/>
          <p:cNvSpPr>
            <a:spLocks noGrp="1" noChangeArrowheads="1"/>
          </p:cNvSpPr>
          <p:nvPr>
            <p:ph type="body" idx="1"/>
          </p:nvPr>
        </p:nvSpPr>
        <p:spPr bwMode="auto">
          <a:xfrm>
            <a:off x="1309688" y="1738313"/>
            <a:ext cx="76549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a:defRPr/>
            </a:pPr>
            <a:fld id="{744F5A96-FEA4-4012-9377-90F9E72288AE}" type="datetimeFigureOut">
              <a:rPr lang="fi-FI"/>
              <a:pPr>
                <a:defRPr/>
              </a:pPr>
              <a:t>13.8.2016</a:t>
            </a:fld>
            <a:endParaRPr lang="fi-FI"/>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a:defRPr/>
            </a:pPr>
            <a:endParaRPr lang="fi-FI"/>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a:defRPr/>
            </a:pPr>
            <a:fld id="{66AAD224-08D6-4B55-A353-D543FCBB533B}" type="slidenum">
              <a:rPr lang="fi-FI" altLang="fi-FI"/>
              <a:pPr>
                <a:defRPr/>
              </a:pPr>
              <a:t>‹#›</a:t>
            </a:fld>
            <a:endParaRPr lang="fi-FI" altLang="fi-FI"/>
          </a:p>
        </p:txBody>
      </p:sp>
      <p:grpSp>
        <p:nvGrpSpPr>
          <p:cNvPr id="4103" name="Group 7"/>
          <p:cNvGrpSpPr>
            <a:grpSpLocks/>
          </p:cNvGrpSpPr>
          <p:nvPr/>
        </p:nvGrpSpPr>
        <p:grpSpPr bwMode="auto">
          <a:xfrm>
            <a:off x="50800" y="57150"/>
            <a:ext cx="9058275" cy="969963"/>
            <a:chOff x="32" y="36"/>
            <a:chExt cx="5706" cy="611"/>
          </a:xfrm>
        </p:grpSpPr>
        <p:pic>
          <p:nvPicPr>
            <p:cNvPr id="4104" name="Picture 8" descr="Logo_jamsanammattiopisto_porras_var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115" r="42166"/>
            <a:stretch>
              <a:fillRect/>
            </a:stretch>
          </p:blipFill>
          <p:spPr bwMode="auto">
            <a:xfrm>
              <a:off x="32" y="36"/>
              <a:ext cx="244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Logo_jamsanammattiopisto_porras_var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56996"/>
            <a:stretch>
              <a:fillRect/>
            </a:stretch>
          </p:blipFill>
          <p:spPr bwMode="auto">
            <a:xfrm>
              <a:off x="3888" y="39"/>
              <a:ext cx="185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311275" y="1138238"/>
            <a:ext cx="72929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perustyyl. napsautt.</a:t>
            </a:r>
          </a:p>
        </p:txBody>
      </p:sp>
      <p:sp>
        <p:nvSpPr>
          <p:cNvPr id="5123" name="Rectangle 3"/>
          <p:cNvSpPr>
            <a:spLocks noGrp="1" noChangeArrowheads="1"/>
          </p:cNvSpPr>
          <p:nvPr>
            <p:ph type="body" idx="1"/>
          </p:nvPr>
        </p:nvSpPr>
        <p:spPr bwMode="auto">
          <a:xfrm>
            <a:off x="1309688" y="1738313"/>
            <a:ext cx="76549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a:defRPr/>
            </a:pPr>
            <a:fld id="{9353EF97-9D56-44DA-95A4-EF17E2D0BA14}" type="datetimeFigureOut">
              <a:rPr lang="fi-FI"/>
              <a:pPr>
                <a:defRPr/>
              </a:pPr>
              <a:t>13.8.2016</a:t>
            </a:fld>
            <a:endParaRPr lang="fi-FI"/>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a:defRPr/>
            </a:pPr>
            <a:endParaRPr lang="fi-FI"/>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a:defRPr/>
            </a:pPr>
            <a:fld id="{7D494F0A-994A-430E-88A7-367FDA407712}" type="slidenum">
              <a:rPr lang="fi-FI" altLang="fi-FI"/>
              <a:pPr>
                <a:defRPr/>
              </a:pPr>
              <a:t>‹#›</a:t>
            </a:fld>
            <a:endParaRPr lang="fi-FI" altLang="fi-FI"/>
          </a:p>
        </p:txBody>
      </p:sp>
      <p:grpSp>
        <p:nvGrpSpPr>
          <p:cNvPr id="5127" name="Group 7"/>
          <p:cNvGrpSpPr>
            <a:grpSpLocks/>
          </p:cNvGrpSpPr>
          <p:nvPr/>
        </p:nvGrpSpPr>
        <p:grpSpPr bwMode="auto">
          <a:xfrm>
            <a:off x="50800" y="57150"/>
            <a:ext cx="9058275" cy="969963"/>
            <a:chOff x="32" y="36"/>
            <a:chExt cx="5706" cy="611"/>
          </a:xfrm>
        </p:grpSpPr>
        <p:pic>
          <p:nvPicPr>
            <p:cNvPr id="5128" name="Picture 8" descr="Logo_jamsanammattiopisto_porras_var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115" r="42166"/>
            <a:stretch>
              <a:fillRect/>
            </a:stretch>
          </p:blipFill>
          <p:spPr bwMode="auto">
            <a:xfrm>
              <a:off x="32" y="36"/>
              <a:ext cx="244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Logo_jamsanammattiopisto_porras_var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56996"/>
            <a:stretch>
              <a:fillRect/>
            </a:stretch>
          </p:blipFill>
          <p:spPr bwMode="auto">
            <a:xfrm>
              <a:off x="3888" y="39"/>
              <a:ext cx="185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hyperlink" Target="mailto:ari.salmela@jao.fi"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15888"/>
            <a:ext cx="8763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a:spLocks noGrp="1"/>
          </p:cNvSpPr>
          <p:nvPr>
            <p:ph type="title"/>
          </p:nvPr>
        </p:nvSpPr>
        <p:spPr>
          <a:xfrm>
            <a:off x="1308949" y="980728"/>
            <a:ext cx="7292975" cy="706437"/>
          </a:xfrm>
        </p:spPr>
        <p:txBody>
          <a:bodyPr/>
          <a:lstStyle/>
          <a:p>
            <a:pPr eaLnBrk="1" hangingPunct="1">
              <a:defRPr/>
            </a:pPr>
            <a:r>
              <a:rPr lang="fi-FI" sz="2800" b="1" dirty="0">
                <a:solidFill>
                  <a:schemeClr val="accent5">
                    <a:lumMod val="50000"/>
                  </a:schemeClr>
                </a:solidFill>
                <a:ea typeface="+mj-ea"/>
                <a:cs typeface="+mj-cs"/>
              </a:rPr>
              <a:t>Three-Level </a:t>
            </a:r>
            <a:r>
              <a:rPr lang="fi-FI" sz="2800" b="1" dirty="0" err="1">
                <a:solidFill>
                  <a:schemeClr val="accent5">
                    <a:lumMod val="50000"/>
                  </a:schemeClr>
                </a:solidFill>
                <a:ea typeface="+mj-ea"/>
                <a:cs typeface="+mj-cs"/>
              </a:rPr>
              <a:t>Internationalisation</a:t>
            </a:r>
            <a:r>
              <a:rPr lang="fi-FI" sz="2800" b="1" dirty="0">
                <a:solidFill>
                  <a:schemeClr val="accent5">
                    <a:lumMod val="50000"/>
                  </a:schemeClr>
                </a:solidFill>
                <a:ea typeface="+mj-ea"/>
                <a:cs typeface="+mj-cs"/>
              </a:rPr>
              <a:t> </a:t>
            </a:r>
            <a:r>
              <a:rPr lang="fi-FI" sz="2800" b="1" dirty="0" err="1">
                <a:solidFill>
                  <a:schemeClr val="accent5">
                    <a:lumMod val="50000"/>
                  </a:schemeClr>
                </a:solidFill>
                <a:ea typeface="+mj-ea"/>
                <a:cs typeface="+mj-cs"/>
              </a:rPr>
              <a:t>Model</a:t>
            </a:r>
            <a:endParaRPr lang="fi-FI" sz="2800" b="1" dirty="0">
              <a:solidFill>
                <a:schemeClr val="accent5">
                  <a:lumMod val="50000"/>
                </a:schemeClr>
              </a:solidFill>
              <a:ea typeface="+mj-ea"/>
              <a:cs typeface="+mj-cs"/>
            </a:endParaRPr>
          </a:p>
        </p:txBody>
      </p:sp>
      <p:pic>
        <p:nvPicPr>
          <p:cNvPr id="6" name="Kuva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76204"/>
            <a:ext cx="6942074" cy="361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14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descr="ao_jkl_eurooppa_kartta"/>
          <p:cNvPicPr>
            <a:picLocks noChangeAspect="1" noChangeArrowheads="1"/>
          </p:cNvPicPr>
          <p:nvPr/>
        </p:nvPicPr>
        <p:blipFill rotWithShape="1">
          <a:blip r:embed="rId3">
            <a:extLst>
              <a:ext uri="{28A0092B-C50C-407E-A947-70E740481C1C}">
                <a14:useLocalDpi xmlns:a14="http://schemas.microsoft.com/office/drawing/2010/main" val="0"/>
              </a:ext>
            </a:extLst>
          </a:blip>
          <a:srcRect t="5877" r="974"/>
          <a:stretch/>
        </p:blipFill>
        <p:spPr bwMode="auto">
          <a:xfrm>
            <a:off x="3923928" y="961421"/>
            <a:ext cx="4939911" cy="54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3"/>
          <p:cNvSpPr txBox="1">
            <a:spLocks noChangeArrowheads="1"/>
          </p:cNvSpPr>
          <p:nvPr/>
        </p:nvSpPr>
        <p:spPr bwMode="auto">
          <a:xfrm>
            <a:off x="1187624" y="2643492"/>
            <a:ext cx="4230687" cy="287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177800" indent="-177800" defTabSz="449263">
              <a:spcBef>
                <a:spcPct val="20000"/>
              </a:spcBef>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812800" algn="l"/>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eaLnBrk="1" hangingPunct="1">
              <a:lnSpc>
                <a:spcPct val="80000"/>
              </a:lnSpc>
              <a:spcBef>
                <a:spcPts val="400"/>
              </a:spcBef>
              <a:buClr>
                <a:srgbClr val="000000"/>
              </a:buClr>
              <a:buFontTx/>
              <a:buChar char="•"/>
            </a:pPr>
            <a:r>
              <a:rPr lang="en-GB" altLang="fi-FI" sz="1600" dirty="0">
                <a:solidFill>
                  <a:srgbClr val="000000"/>
                </a:solidFill>
                <a:latin typeface="Arial" panose="020B0604020202020204" pitchFamily="34" charset="0"/>
                <a:ea typeface="ＭＳ Ｐゴシック" panose="020B0600070205080204" pitchFamily="34" charset="-128"/>
              </a:rPr>
              <a:t>Area 1 466,5 km</a:t>
            </a:r>
            <a:r>
              <a:rPr lang="en-GB" altLang="fi-FI" sz="1600" baseline="30000" dirty="0">
                <a:solidFill>
                  <a:srgbClr val="000000"/>
                </a:solidFill>
                <a:latin typeface="Arial" panose="020B0604020202020204" pitchFamily="34" charset="0"/>
                <a:ea typeface="ＭＳ Ｐゴシック" panose="020B0600070205080204" pitchFamily="34" charset="-128"/>
              </a:rPr>
              <a:t>2</a:t>
            </a:r>
          </a:p>
          <a:p>
            <a:pPr eaLnBrk="1" hangingPunct="1">
              <a:lnSpc>
                <a:spcPct val="80000"/>
              </a:lnSpc>
              <a:spcBef>
                <a:spcPts val="400"/>
              </a:spcBef>
              <a:buClr>
                <a:srgbClr val="000000"/>
              </a:buClr>
              <a:buFontTx/>
              <a:buNone/>
            </a:pPr>
            <a:endParaRPr lang="en-GB" altLang="fi-FI" sz="1800" baseline="30000" dirty="0">
              <a:solidFill>
                <a:srgbClr val="000000"/>
              </a:solidFill>
              <a:latin typeface="Arial" panose="020B0604020202020204" pitchFamily="34" charset="0"/>
              <a:ea typeface="ＭＳ Ｐゴシック" panose="020B0600070205080204" pitchFamily="34" charset="-128"/>
            </a:endParaRPr>
          </a:p>
          <a:p>
            <a:pPr eaLnBrk="1" hangingPunct="1">
              <a:lnSpc>
                <a:spcPct val="80000"/>
              </a:lnSpc>
              <a:spcBef>
                <a:spcPts val="400"/>
              </a:spcBef>
              <a:buClr>
                <a:srgbClr val="000000"/>
              </a:buClr>
              <a:buFontTx/>
              <a:buChar char="•"/>
            </a:pPr>
            <a:r>
              <a:rPr lang="en-GB" altLang="fi-FI" sz="1600" dirty="0">
                <a:solidFill>
                  <a:srgbClr val="000000"/>
                </a:solidFill>
                <a:latin typeface="Arial" panose="020B0604020202020204" pitchFamily="34" charset="0"/>
                <a:ea typeface="ＭＳ Ｐゴシック" panose="020B0600070205080204" pitchFamily="34" charset="-128"/>
              </a:rPr>
              <a:t>Population</a:t>
            </a:r>
            <a:endParaRPr lang="en-GB" altLang="fi-FI" sz="1800" dirty="0">
              <a:solidFill>
                <a:srgbClr val="000000"/>
              </a:solidFill>
              <a:latin typeface="Arial" panose="020B0604020202020204" pitchFamily="34" charset="0"/>
              <a:ea typeface="ＭＳ Ｐゴシック" panose="020B0600070205080204" pitchFamily="34" charset="-128"/>
            </a:endParaRPr>
          </a:p>
          <a:p>
            <a:pPr marL="565150" lvl="1" indent="0" eaLnBrk="1" hangingPunct="1">
              <a:lnSpc>
                <a:spcPct val="80000"/>
              </a:lnSpc>
              <a:spcBef>
                <a:spcPts val="400"/>
              </a:spcBef>
              <a:buClr>
                <a:srgbClr val="000000"/>
              </a:buClr>
              <a:buNone/>
            </a:pPr>
            <a:r>
              <a:rPr lang="en-GB" altLang="fi-FI" sz="1600" dirty="0" err="1">
                <a:solidFill>
                  <a:srgbClr val="000000"/>
                </a:solidFill>
                <a:latin typeface="Arial" panose="020B0604020202020204" pitchFamily="34" charset="0"/>
                <a:ea typeface="ＭＳ Ｐゴシック" panose="020B0600070205080204" pitchFamily="34" charset="-128"/>
              </a:rPr>
              <a:t>Jyväskylä</a:t>
            </a:r>
            <a:r>
              <a:rPr lang="en-GB" altLang="fi-FI" sz="1600" dirty="0">
                <a:solidFill>
                  <a:srgbClr val="000000"/>
                </a:solidFill>
                <a:latin typeface="Arial" panose="020B0604020202020204" pitchFamily="34" charset="0"/>
                <a:ea typeface="ＭＳ Ｐゴシック" panose="020B0600070205080204" pitchFamily="34" charset="-128"/>
              </a:rPr>
              <a:t> 133 000</a:t>
            </a:r>
          </a:p>
          <a:p>
            <a:pPr marL="565150" lvl="1" indent="0" eaLnBrk="1" hangingPunct="1">
              <a:lnSpc>
                <a:spcPct val="80000"/>
              </a:lnSpc>
              <a:spcBef>
                <a:spcPts val="400"/>
              </a:spcBef>
              <a:buClr>
                <a:srgbClr val="000000"/>
              </a:buClr>
              <a:buNone/>
            </a:pPr>
            <a:r>
              <a:rPr lang="en-GB" altLang="fi-FI" sz="1600" dirty="0">
                <a:latin typeface="Arial" panose="020B0604020202020204" pitchFamily="34" charset="0"/>
                <a:ea typeface="ＭＳ Ｐゴシック" panose="020B0600070205080204" pitchFamily="34" charset="-128"/>
              </a:rPr>
              <a:t>Jämsä 22 350 (2012)</a:t>
            </a:r>
          </a:p>
          <a:p>
            <a:pPr marL="565150" lvl="1" indent="0" eaLnBrk="1" hangingPunct="1">
              <a:lnSpc>
                <a:spcPct val="80000"/>
              </a:lnSpc>
              <a:spcBef>
                <a:spcPts val="400"/>
              </a:spcBef>
              <a:buClr>
                <a:srgbClr val="000000"/>
              </a:buClr>
              <a:buNone/>
            </a:pPr>
            <a:r>
              <a:rPr lang="en-GB" altLang="fi-FI" sz="1600" dirty="0">
                <a:solidFill>
                  <a:srgbClr val="000000"/>
                </a:solidFill>
                <a:latin typeface="Arial" panose="020B0604020202020204" pitchFamily="34" charset="0"/>
                <a:ea typeface="ＭＳ Ｐゴシック" panose="020B0600070205080204" pitchFamily="34" charset="-128"/>
              </a:rPr>
              <a:t>Central Finland 275 100</a:t>
            </a:r>
          </a:p>
          <a:p>
            <a:pPr marL="565150" lvl="1" indent="0" eaLnBrk="1" hangingPunct="1">
              <a:lnSpc>
                <a:spcPct val="80000"/>
              </a:lnSpc>
              <a:spcBef>
                <a:spcPts val="400"/>
              </a:spcBef>
              <a:buClr>
                <a:srgbClr val="000000"/>
              </a:buClr>
              <a:buNone/>
            </a:pPr>
            <a:endParaRPr lang="en-GB" altLang="fi-FI" sz="1600" dirty="0">
              <a:solidFill>
                <a:srgbClr val="000000"/>
              </a:solidFill>
              <a:latin typeface="Arial" panose="020B0604020202020204" pitchFamily="34" charset="0"/>
              <a:ea typeface="ＭＳ Ｐゴシック" panose="020B0600070205080204" pitchFamily="34" charset="-128"/>
            </a:endParaRPr>
          </a:p>
          <a:p>
            <a:pPr eaLnBrk="1" hangingPunct="1">
              <a:lnSpc>
                <a:spcPct val="80000"/>
              </a:lnSpc>
              <a:spcBef>
                <a:spcPts val="400"/>
              </a:spcBef>
              <a:buClr>
                <a:srgbClr val="000000"/>
              </a:buClr>
              <a:buFontTx/>
              <a:buChar char="•"/>
            </a:pPr>
            <a:r>
              <a:rPr lang="en-GB" altLang="fi-FI" sz="1600" dirty="0">
                <a:solidFill>
                  <a:srgbClr val="000000"/>
                </a:solidFill>
                <a:latin typeface="Arial" panose="020B0604020202020204" pitchFamily="34" charset="0"/>
                <a:ea typeface="ＭＳ Ｐゴシック" panose="020B0600070205080204" pitchFamily="34" charset="-128"/>
              </a:rPr>
              <a:t>Enterprises 14 400</a:t>
            </a:r>
          </a:p>
          <a:p>
            <a:pPr eaLnBrk="1" hangingPunct="1">
              <a:lnSpc>
                <a:spcPct val="80000"/>
              </a:lnSpc>
              <a:spcBef>
                <a:spcPts val="400"/>
              </a:spcBef>
              <a:buClr>
                <a:srgbClr val="000000"/>
              </a:buClr>
              <a:buFontTx/>
              <a:buNone/>
            </a:pPr>
            <a:endParaRPr lang="en-GB" altLang="fi-FI" sz="1600" dirty="0">
              <a:solidFill>
                <a:srgbClr val="000000"/>
              </a:solidFill>
              <a:latin typeface="Arial" panose="020B0604020202020204" pitchFamily="34" charset="0"/>
              <a:ea typeface="ＭＳ Ｐゴシック" panose="020B0600070205080204" pitchFamily="34" charset="-128"/>
            </a:endParaRPr>
          </a:p>
          <a:p>
            <a:pPr eaLnBrk="1" hangingPunct="1">
              <a:lnSpc>
                <a:spcPct val="80000"/>
              </a:lnSpc>
              <a:spcBef>
                <a:spcPts val="450"/>
              </a:spcBef>
              <a:buClr>
                <a:srgbClr val="000000"/>
              </a:buClr>
              <a:buFontTx/>
              <a:buChar char="•"/>
            </a:pPr>
            <a:r>
              <a:rPr lang="en-GB" altLang="fi-FI" sz="1600" dirty="0">
                <a:solidFill>
                  <a:srgbClr val="000000"/>
                </a:solidFill>
                <a:latin typeface="Arial" panose="020B0604020202020204" pitchFamily="34" charset="0"/>
                <a:ea typeface="ＭＳ Ｐゴシック" panose="020B0600070205080204" pitchFamily="34" charset="-128"/>
              </a:rPr>
              <a:t>Jobs 112 400 </a:t>
            </a:r>
          </a:p>
          <a:p>
            <a:pPr marL="0" indent="0" eaLnBrk="1" hangingPunct="1">
              <a:lnSpc>
                <a:spcPct val="80000"/>
              </a:lnSpc>
              <a:spcBef>
                <a:spcPts val="400"/>
              </a:spcBef>
              <a:buClr>
                <a:srgbClr val="000000"/>
              </a:buClr>
              <a:buNone/>
            </a:pPr>
            <a:endParaRPr lang="en-GB" altLang="fi-FI" sz="2000" dirty="0">
              <a:solidFill>
                <a:srgbClr val="000000"/>
              </a:solidFill>
              <a:latin typeface="Arial" panose="020B0604020202020204" pitchFamily="34" charset="0"/>
              <a:ea typeface="ＭＳ Ｐゴシック" panose="020B0600070205080204" pitchFamily="34" charset="-128"/>
            </a:endParaRPr>
          </a:p>
          <a:p>
            <a:pPr lvl="1" eaLnBrk="1" hangingPunct="1">
              <a:lnSpc>
                <a:spcPct val="80000"/>
              </a:lnSpc>
              <a:spcBef>
                <a:spcPts val="400"/>
              </a:spcBef>
              <a:buClr>
                <a:srgbClr val="000000"/>
              </a:buClr>
              <a:buFontTx/>
              <a:buChar char="•"/>
            </a:pPr>
            <a:endParaRPr lang="en-GB" altLang="fi-FI" sz="1400" dirty="0">
              <a:solidFill>
                <a:srgbClr val="000000"/>
              </a:solidFill>
              <a:latin typeface="Arial" panose="020B0604020202020204" pitchFamily="34" charset="0"/>
              <a:ea typeface="ＭＳ Ｐゴシック" panose="020B0600070205080204" pitchFamily="34" charset="-128"/>
            </a:endParaRPr>
          </a:p>
        </p:txBody>
      </p:sp>
      <p:sp>
        <p:nvSpPr>
          <p:cNvPr id="9" name="Rectangle 2"/>
          <p:cNvSpPr>
            <a:spLocks noGrp="1" noChangeArrowheads="1"/>
          </p:cNvSpPr>
          <p:nvPr>
            <p:ph type="title"/>
          </p:nvPr>
        </p:nvSpPr>
        <p:spPr>
          <a:xfrm>
            <a:off x="1187624" y="1038254"/>
            <a:ext cx="7292975" cy="706438"/>
          </a:xfrm>
        </p:spPr>
        <p:txBody>
          <a:bodyPr/>
          <a:lstStyle/>
          <a:p>
            <a:pPr marL="342900" indent="-342900" defTabSz="449263">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i-FI" sz="2800" cap="none" dirty="0" err="1">
                <a:solidFill>
                  <a:schemeClr val="accent5">
                    <a:lumMod val="50000"/>
                  </a:schemeClr>
                </a:solidFill>
              </a:rPr>
              <a:t>Location</a:t>
            </a:r>
            <a:endParaRPr lang="fi-FI" sz="2800" cap="none" dirty="0">
              <a:solidFill>
                <a:schemeClr val="accent5">
                  <a:lumMod val="50000"/>
                </a:schemeClr>
              </a:solidFill>
            </a:endParaRPr>
          </a:p>
        </p:txBody>
      </p:sp>
      <p:sp>
        <p:nvSpPr>
          <p:cNvPr id="5123" name="Text Box 2"/>
          <p:cNvSpPr txBox="1">
            <a:spLocks noChangeArrowheads="1"/>
          </p:cNvSpPr>
          <p:nvPr/>
        </p:nvSpPr>
        <p:spPr bwMode="auto">
          <a:xfrm>
            <a:off x="1259632" y="1584987"/>
            <a:ext cx="63769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Clr>
                <a:srgbClr val="000000"/>
              </a:buClr>
              <a:buFont typeface="Times New Roman" pitchFamily="18" charset="0"/>
              <a:buNone/>
              <a:defRPr/>
            </a:pPr>
            <a:r>
              <a:rPr lang="en-GB" altLang="fi-FI" sz="2800" b="1" dirty="0">
                <a:solidFill>
                  <a:schemeClr val="accent5">
                    <a:lumMod val="50000"/>
                  </a:schemeClr>
                </a:solidFill>
                <a:latin typeface="+mj-lt"/>
                <a:ea typeface="+mj-ea"/>
                <a:cs typeface="+mj-cs"/>
              </a:rPr>
              <a:t>Central Finland</a:t>
            </a:r>
            <a:endParaRPr lang="en-GB" altLang="fi-FI" b="1" dirty="0">
              <a:solidFill>
                <a:schemeClr val="accent5">
                  <a:lumMod val="50000"/>
                </a:schemeClr>
              </a:solidFill>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Sisällön paikkamerkki 5" descr="_MG_1470-Edit_pienennetty.jpg"/>
          <p:cNvPicPr>
            <a:picLocks noGrp="1" noChangeAspect="1"/>
          </p:cNvPicPr>
          <p:nvPr>
            <p:ph idx="4294967295"/>
          </p:nvPr>
        </p:nvPicPr>
        <p:blipFill>
          <a:blip r:embed="rId3">
            <a:extLst>
              <a:ext uri="{28A0092B-C50C-407E-A947-70E740481C1C}">
                <a14:useLocalDpi xmlns:a14="http://schemas.microsoft.com/office/drawing/2010/main" val="0"/>
              </a:ext>
            </a:extLst>
          </a:blip>
          <a:srcRect l="10266" t="-398"/>
          <a:stretch>
            <a:fillRect/>
          </a:stretch>
        </p:blipFill>
        <p:spPr>
          <a:xfrm>
            <a:off x="0" y="-100013"/>
            <a:ext cx="9369425" cy="6989763"/>
          </a:xfrm>
        </p:spPr>
      </p:pic>
      <p:sp>
        <p:nvSpPr>
          <p:cNvPr id="5" name="Rectangle 5"/>
          <p:cNvSpPr>
            <a:spLocks noChangeArrowheads="1"/>
          </p:cNvSpPr>
          <p:nvPr/>
        </p:nvSpPr>
        <p:spPr bwMode="auto">
          <a:xfrm>
            <a:off x="3448050" y="5589588"/>
            <a:ext cx="5788025" cy="647700"/>
          </a:xfrm>
          <a:prstGeom prst="rect">
            <a:avLst/>
          </a:prstGeom>
          <a:solidFill>
            <a:srgbClr val="009999">
              <a:alpha val="80000"/>
            </a:srgbClr>
          </a:solidFill>
          <a:ln w="9525">
            <a:noFill/>
            <a:round/>
            <a:headEnd/>
            <a:tailEnd/>
          </a:ln>
          <a:effectLst>
            <a:outerShdw blurRad="50800" dist="38100" dir="2700000" algn="tl" rotWithShape="0">
              <a:prstClr val="black">
                <a:alpha val="40000"/>
              </a:prstClr>
            </a:outerShdw>
          </a:effectLst>
        </p:spPr>
        <p:txBody>
          <a:bodyPr lIns="360000" tIns="46800" rIns="90000" bIns="46800" anchor="ctr"/>
          <a:lstStyle/>
          <a:p>
            <a:pPr defTabSz="449263" eaLnBrk="1" hangingPunct="1">
              <a:spcBef>
                <a:spcPts val="8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i-FI" sz="2000" b="1" dirty="0" err="1">
                <a:solidFill>
                  <a:srgbClr val="FFFFFF"/>
                </a:solidFill>
                <a:latin typeface="Arial" charset="0"/>
                <a:ea typeface="MS PGothic" pitchFamily="34" charset="-128"/>
              </a:rPr>
              <a:t>Vocational</a:t>
            </a:r>
            <a:r>
              <a:rPr lang="fi-FI" sz="2000" b="1" dirty="0">
                <a:solidFill>
                  <a:srgbClr val="FFFFFF"/>
                </a:solidFill>
                <a:latin typeface="Arial" charset="0"/>
                <a:ea typeface="MS PGothic" pitchFamily="34" charset="-128"/>
              </a:rPr>
              <a:t> </a:t>
            </a:r>
            <a:r>
              <a:rPr lang="fi-FI" sz="2000" b="1" dirty="0" err="1">
                <a:solidFill>
                  <a:srgbClr val="FFFFFF"/>
                </a:solidFill>
                <a:latin typeface="Arial" charset="0"/>
                <a:ea typeface="MS PGothic" pitchFamily="34" charset="-128"/>
              </a:rPr>
              <a:t>Youth</a:t>
            </a:r>
            <a:r>
              <a:rPr lang="fi-FI" sz="2000" b="1" dirty="0">
                <a:solidFill>
                  <a:srgbClr val="FFFFFF"/>
                </a:solidFill>
                <a:latin typeface="Arial" charset="0"/>
                <a:ea typeface="MS PGothic" pitchFamily="34" charset="-128"/>
              </a:rPr>
              <a:t> </a:t>
            </a:r>
            <a:r>
              <a:rPr lang="fi-FI" sz="2000" b="1" dirty="0" err="1">
                <a:solidFill>
                  <a:srgbClr val="FFFFFF"/>
                </a:solidFill>
                <a:latin typeface="Arial" charset="0"/>
                <a:ea typeface="MS PGothic" pitchFamily="34" charset="-128"/>
              </a:rPr>
              <a:t>Education</a:t>
            </a:r>
            <a:r>
              <a:rPr lang="fi-FI" sz="2000" b="1" dirty="0">
                <a:solidFill>
                  <a:srgbClr val="FFFFFF"/>
                </a:solidFill>
                <a:latin typeface="Arial" charset="0"/>
                <a:ea typeface="MS PGothic" pitchFamily="34" charset="-128"/>
              </a:rPr>
              <a:t> and Training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txBox="1">
            <a:spLocks/>
          </p:cNvSpPr>
          <p:nvPr/>
        </p:nvSpPr>
        <p:spPr bwMode="auto">
          <a:xfrm>
            <a:off x="1259632" y="836712"/>
            <a:ext cx="72929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ＭＳ Ｐゴシック" panose="020B0600070205080204" pitchFamily="34" charset="-128"/>
                <a:cs typeface="Geneva" charset="0"/>
              </a:defRPr>
            </a:lvl1pPr>
            <a:lvl2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2pPr>
            <a:lvl3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3pPr>
            <a:lvl4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4pPr>
            <a:lvl5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5pPr>
            <a:lvl6pPr marL="457200" algn="l" rtl="0" fontAlgn="base">
              <a:spcBef>
                <a:spcPct val="0"/>
              </a:spcBef>
              <a:spcAft>
                <a:spcPct val="0"/>
              </a:spcAft>
              <a:defRPr sz="2400">
                <a:solidFill>
                  <a:schemeClr val="tx2"/>
                </a:solidFill>
                <a:latin typeface="Arial" charset="0"/>
                <a:ea typeface="Geneva" charset="0"/>
              </a:defRPr>
            </a:lvl6pPr>
            <a:lvl7pPr marL="914400" algn="l" rtl="0" fontAlgn="base">
              <a:spcBef>
                <a:spcPct val="0"/>
              </a:spcBef>
              <a:spcAft>
                <a:spcPct val="0"/>
              </a:spcAft>
              <a:defRPr sz="2400">
                <a:solidFill>
                  <a:schemeClr val="tx2"/>
                </a:solidFill>
                <a:latin typeface="Arial" charset="0"/>
                <a:ea typeface="Geneva" charset="0"/>
              </a:defRPr>
            </a:lvl7pPr>
            <a:lvl8pPr marL="1371600" algn="l" rtl="0" fontAlgn="base">
              <a:spcBef>
                <a:spcPct val="0"/>
              </a:spcBef>
              <a:spcAft>
                <a:spcPct val="0"/>
              </a:spcAft>
              <a:defRPr sz="2400">
                <a:solidFill>
                  <a:schemeClr val="tx2"/>
                </a:solidFill>
                <a:latin typeface="Arial" charset="0"/>
                <a:ea typeface="Geneva" charset="0"/>
              </a:defRPr>
            </a:lvl8pPr>
            <a:lvl9pPr marL="1828800" algn="l" rtl="0" fontAlgn="base">
              <a:spcBef>
                <a:spcPct val="0"/>
              </a:spcBef>
              <a:spcAft>
                <a:spcPct val="0"/>
              </a:spcAft>
              <a:defRPr sz="2400">
                <a:solidFill>
                  <a:schemeClr val="tx2"/>
                </a:solidFill>
                <a:latin typeface="Arial" charset="0"/>
                <a:ea typeface="Geneva" charset="0"/>
              </a:defRPr>
            </a:lvl9pPr>
          </a:lstStyle>
          <a:p>
            <a:pPr>
              <a:defRPr/>
            </a:pPr>
            <a:r>
              <a:rPr lang="fi-FI" sz="2800" b="1" kern="0" dirty="0" err="1">
                <a:solidFill>
                  <a:schemeClr val="accent5">
                    <a:lumMod val="50000"/>
                  </a:schemeClr>
                </a:solidFill>
              </a:rPr>
              <a:t>Education</a:t>
            </a:r>
            <a:r>
              <a:rPr lang="fi-FI" sz="2800" b="1" kern="0" dirty="0">
                <a:solidFill>
                  <a:schemeClr val="accent5">
                    <a:lumMod val="50000"/>
                  </a:schemeClr>
                </a:solidFill>
              </a:rPr>
              <a:t> System in Finland</a:t>
            </a:r>
            <a:endParaRPr lang="fi-FI" sz="2800" kern="0" dirty="0">
              <a:solidFill>
                <a:schemeClr val="accent5">
                  <a:lumMod val="50000"/>
                </a:schemeClr>
              </a:solidFill>
            </a:endParaRPr>
          </a:p>
        </p:txBody>
      </p:sp>
      <p:pic>
        <p:nvPicPr>
          <p:cNvPr id="7" name="Sisällön paikkamerkki 4"/>
          <p:cNvPicPr>
            <a:picLocks noChangeAspect="1"/>
          </p:cNvPicPr>
          <p:nvPr/>
        </p:nvPicPr>
        <p:blipFill rotWithShape="1">
          <a:blip r:embed="rId2">
            <a:extLst>
              <a:ext uri="{28A0092B-C50C-407E-A947-70E740481C1C}">
                <a14:useLocalDpi xmlns:a14="http://schemas.microsoft.com/office/drawing/2010/main" val="0"/>
              </a:ext>
            </a:extLst>
          </a:blip>
          <a:srcRect t="8799"/>
          <a:stretch/>
        </p:blipFill>
        <p:spPr bwMode="auto">
          <a:xfrm>
            <a:off x="2411760" y="1412776"/>
            <a:ext cx="4593059" cy="522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53153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658" name="Text Box 20"/>
          <p:cNvSpPr>
            <a:spLocks noChangeArrowheads="1"/>
          </p:cNvSpPr>
          <p:nvPr/>
        </p:nvSpPr>
        <p:spPr bwMode="auto">
          <a:xfrm>
            <a:off x="704850" y="1789113"/>
            <a:ext cx="7932738" cy="4770437"/>
          </a:xfrm>
          <a:prstGeom prst="roundRect">
            <a:avLst>
              <a:gd name="adj" fmla="val 3662"/>
            </a:avLst>
          </a:prstGeom>
          <a:ln w="9525" algn="ctr">
            <a:solidFill>
              <a:srgbClr val="00A0B3"/>
            </a:solidFill>
            <a:miter lim="800000"/>
            <a:headEnd/>
            <a:tailEnd/>
          </a:ln>
        </p:spPr>
        <p:txBody>
          <a:bodyPr lIns="72000" tIns="0" rIns="0" bIns="0"/>
          <a:lstStyle>
            <a:lvl1pPr>
              <a:spcBef>
                <a:spcPct val="20000"/>
              </a:spcBef>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tabLst>
                <a:tab pos="0" algn="l"/>
                <a:tab pos="85725"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9pPr>
          </a:lstStyle>
          <a:p>
            <a:pPr>
              <a:lnSpc>
                <a:spcPts val="1800"/>
              </a:lnSpc>
              <a:spcBef>
                <a:spcPts val="300"/>
              </a:spcBef>
              <a:buClr>
                <a:srgbClr val="000000"/>
              </a:buClr>
              <a:buFont typeface="Times New Roman" panose="02020603050405020304" pitchFamily="18" charset="0"/>
              <a:buNone/>
            </a:pPr>
            <a:endParaRPr lang="fi-FI" altLang="fi-FI" b="1">
              <a:solidFill>
                <a:schemeClr val="bg1"/>
              </a:solidFill>
              <a:cs typeface="Arial" panose="020B0604020202020204" pitchFamily="34" charset="0"/>
            </a:endParaRPr>
          </a:p>
        </p:txBody>
      </p:sp>
      <p:sp>
        <p:nvSpPr>
          <p:cNvPr id="6" name="Text Box 20"/>
          <p:cNvSpPr>
            <a:spLocks noGrp="1" noChangeArrowheads="1"/>
          </p:cNvSpPr>
          <p:nvPr>
            <p:ph type="title"/>
          </p:nvPr>
        </p:nvSpPr>
        <p:spPr>
          <a:xfrm>
            <a:off x="704850" y="1784350"/>
            <a:ext cx="2365375" cy="711200"/>
          </a:xfrm>
          <a:prstGeom prst="roundRect">
            <a:avLst>
              <a:gd name="adj" fmla="val 14282"/>
            </a:avLst>
          </a:prstGeom>
          <a:solidFill>
            <a:srgbClr val="00A0B3"/>
          </a:solidFill>
          <a:extLst>
            <a:ext uri="{91240B29-F687-4F45-9708-019B960494DF}">
              <a14:hiddenLine xmlns:a14="http://schemas.microsoft.com/office/drawing/2010/main" w="9525" algn="ctr">
                <a:solidFill>
                  <a:srgbClr val="000000"/>
                </a:solidFill>
                <a:miter lim="800000"/>
                <a:headEnd/>
                <a:tailEnd/>
              </a14:hiddenLine>
            </a:ext>
          </a:extLst>
        </p:spPr>
        <p:txBody>
          <a:bodyPr lIns="72000" tIns="0" rIns="0" bIns="0"/>
          <a:lstStyle/>
          <a:p>
            <a:pPr algn="ctr">
              <a:lnSpc>
                <a:spcPts val="1600"/>
              </a:lnSpc>
              <a:spcBef>
                <a:spcPts val="300"/>
              </a:spcBef>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lang="fi-FI" dirty="0">
                <a:solidFill>
                  <a:schemeClr val="bg1"/>
                </a:solidFill>
              </a:rPr>
            </a:br>
            <a:endParaRPr lang="fi-FI" dirty="0">
              <a:solidFill>
                <a:schemeClr val="bg1"/>
              </a:solidFill>
            </a:endParaRPr>
          </a:p>
        </p:txBody>
      </p:sp>
      <p:sp>
        <p:nvSpPr>
          <p:cNvPr id="18" name="Rectangle 3"/>
          <p:cNvSpPr txBox="1">
            <a:spLocks noGrp="1" noChangeArrowheads="1"/>
          </p:cNvSpPr>
          <p:nvPr>
            <p:ph idx="1"/>
          </p:nvPr>
        </p:nvSpPr>
        <p:spPr>
          <a:xfrm>
            <a:off x="704850" y="2575892"/>
            <a:ext cx="2371725" cy="4381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defTabSz="0">
              <a:spcBef>
                <a:spcPct val="20000"/>
              </a:spcBef>
              <a:buFont typeface="Arial" panose="020B0604020202020204" pitchFamily="34" charset="0"/>
              <a:buChar char="•"/>
              <a:tabLst>
                <a:tab pos="177800" algn="l"/>
                <a:tab pos="361950" algn="l"/>
                <a:tab pos="809625" algn="l"/>
                <a:tab pos="2870200" algn="r"/>
              </a:tabLst>
              <a:defRPr sz="3200">
                <a:solidFill>
                  <a:schemeClr val="tx1"/>
                </a:solidFill>
                <a:latin typeface="Calibri" panose="020F0502020204030204" pitchFamily="34" charset="0"/>
              </a:defRPr>
            </a:lvl1pPr>
            <a:lvl2pPr marL="742950" indent="-285750" defTabSz="0">
              <a:spcBef>
                <a:spcPct val="20000"/>
              </a:spcBef>
              <a:buFont typeface="Arial" panose="020B0604020202020204" pitchFamily="34" charset="0"/>
              <a:buChar char="–"/>
              <a:tabLst>
                <a:tab pos="177800" algn="l"/>
                <a:tab pos="361950" algn="l"/>
                <a:tab pos="809625" algn="l"/>
                <a:tab pos="2870200" algn="r"/>
              </a:tabLst>
              <a:defRPr sz="2800">
                <a:solidFill>
                  <a:schemeClr val="tx1"/>
                </a:solidFill>
                <a:latin typeface="Calibri" panose="020F0502020204030204" pitchFamily="34" charset="0"/>
              </a:defRPr>
            </a:lvl2pPr>
            <a:lvl3pPr marL="1143000" indent="-228600" defTabSz="0">
              <a:spcBef>
                <a:spcPct val="20000"/>
              </a:spcBef>
              <a:buFont typeface="Arial" panose="020B0604020202020204" pitchFamily="34" charset="0"/>
              <a:buChar char="•"/>
              <a:tabLst>
                <a:tab pos="177800" algn="l"/>
                <a:tab pos="361950" algn="l"/>
                <a:tab pos="809625" algn="l"/>
                <a:tab pos="2870200" algn="r"/>
              </a:tabLst>
              <a:defRPr sz="2400">
                <a:solidFill>
                  <a:schemeClr val="tx1"/>
                </a:solidFill>
                <a:latin typeface="Calibri" panose="020F0502020204030204" pitchFamily="34" charset="0"/>
              </a:defRPr>
            </a:lvl3pPr>
            <a:lvl4pPr marL="1600200" indent="-228600" defTabSz="0">
              <a:spcBef>
                <a:spcPct val="20000"/>
              </a:spcBef>
              <a:buFont typeface="Arial" panose="020B0604020202020204" pitchFamily="34" charset="0"/>
              <a:buChar char="–"/>
              <a:tabLst>
                <a:tab pos="177800" algn="l"/>
                <a:tab pos="361950" algn="l"/>
                <a:tab pos="809625" algn="l"/>
                <a:tab pos="2870200" algn="r"/>
              </a:tabLst>
              <a:defRPr sz="2000">
                <a:solidFill>
                  <a:schemeClr val="tx1"/>
                </a:solidFill>
                <a:latin typeface="Calibri" panose="020F0502020204030204" pitchFamily="34" charset="0"/>
              </a:defRPr>
            </a:lvl4pPr>
            <a:lvl5pPr marL="2057400" indent="-228600" defTabSz="0">
              <a:spcBef>
                <a:spcPct val="20000"/>
              </a:spcBef>
              <a:buFont typeface="Arial" panose="020B0604020202020204" pitchFamily="34" charset="0"/>
              <a:buChar char="»"/>
              <a:tabLst>
                <a:tab pos="177800" algn="l"/>
                <a:tab pos="361950" algn="l"/>
                <a:tab pos="809625" algn="l"/>
                <a:tab pos="2870200" algn="r"/>
              </a:tabLst>
              <a:defRPr sz="2000">
                <a:solidFill>
                  <a:schemeClr val="tx1"/>
                </a:solidFill>
                <a:latin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buChar char="»"/>
              <a:tabLst>
                <a:tab pos="177800" algn="l"/>
                <a:tab pos="361950" algn="l"/>
                <a:tab pos="809625" algn="l"/>
                <a:tab pos="2870200" algn="r"/>
              </a:tabLst>
              <a:defRPr sz="2000">
                <a:solidFill>
                  <a:schemeClr val="tx1"/>
                </a:solidFill>
                <a:latin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buChar char="»"/>
              <a:tabLst>
                <a:tab pos="177800" algn="l"/>
                <a:tab pos="361950" algn="l"/>
                <a:tab pos="809625" algn="l"/>
                <a:tab pos="2870200" algn="r"/>
              </a:tabLst>
              <a:defRPr sz="2000">
                <a:solidFill>
                  <a:schemeClr val="tx1"/>
                </a:solidFill>
                <a:latin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buChar char="»"/>
              <a:tabLst>
                <a:tab pos="177800" algn="l"/>
                <a:tab pos="361950" algn="l"/>
                <a:tab pos="809625" algn="l"/>
                <a:tab pos="2870200" algn="r"/>
              </a:tabLst>
              <a:defRPr sz="2000">
                <a:solidFill>
                  <a:schemeClr val="tx1"/>
                </a:solidFill>
                <a:latin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buChar char="»"/>
              <a:tabLst>
                <a:tab pos="177800" algn="l"/>
                <a:tab pos="361950" algn="l"/>
                <a:tab pos="809625" algn="l"/>
                <a:tab pos="2870200" algn="r"/>
              </a:tabLst>
              <a:defRPr sz="2000">
                <a:solidFill>
                  <a:schemeClr val="tx1"/>
                </a:solidFill>
                <a:latin typeface="Calibri" panose="020F0502020204030204" pitchFamily="34" charset="0"/>
              </a:defRPr>
            </a:lvl9pPr>
          </a:lstStyle>
          <a:p>
            <a:pPr>
              <a:spcBef>
                <a:spcPct val="0"/>
              </a:spcBef>
              <a:buFontTx/>
              <a:buNone/>
              <a:defRPr/>
            </a:pPr>
            <a:r>
              <a:rPr lang="fi-FI" altLang="fi-FI" sz="1400" dirty="0">
                <a:latin typeface="Arial" panose="020B0604020202020204" pitchFamily="34" charset="0"/>
              </a:rPr>
              <a:t>	</a:t>
            </a:r>
            <a:r>
              <a:rPr lang="en-GB" altLang="fi-FI" sz="1400" b="1" dirty="0">
                <a:latin typeface="Arial" panose="020B0604020202020204" pitchFamily="34" charset="0"/>
              </a:rPr>
              <a:t>Obligatory studies</a:t>
            </a:r>
          </a:p>
          <a:p>
            <a:pPr>
              <a:spcBef>
                <a:spcPct val="0"/>
              </a:spcBef>
              <a:buFontTx/>
              <a:buNone/>
              <a:defRPr/>
            </a:pPr>
            <a:r>
              <a:rPr lang="en-GB" altLang="fi-FI" sz="1100" dirty="0">
                <a:latin typeface="Arial" panose="020B0604020202020204" pitchFamily="34" charset="0"/>
              </a:rPr>
              <a:t>	 </a:t>
            </a:r>
          </a:p>
          <a:p>
            <a:pPr>
              <a:spcBef>
                <a:spcPct val="0"/>
              </a:spcBef>
              <a:buFontTx/>
              <a:buNone/>
              <a:defRPr/>
            </a:pPr>
            <a:r>
              <a:rPr lang="en-GB" altLang="fi-FI" sz="1400" b="1" dirty="0">
                <a:latin typeface="Arial" panose="020B0604020202020204" pitchFamily="34" charset="0"/>
              </a:rPr>
              <a:t>Optional studies</a:t>
            </a:r>
          </a:p>
          <a:p>
            <a:pPr>
              <a:spcBef>
                <a:spcPct val="0"/>
              </a:spcBef>
              <a:buFontTx/>
              <a:buNone/>
              <a:defRPr/>
            </a:pPr>
            <a:r>
              <a:rPr lang="en-GB" altLang="fi-FI" sz="1100" dirty="0">
                <a:latin typeface="Arial" panose="020B0604020202020204" pitchFamily="34" charset="0"/>
              </a:rPr>
              <a:t>	 </a:t>
            </a:r>
          </a:p>
          <a:p>
            <a:pPr>
              <a:spcBef>
                <a:spcPct val="0"/>
              </a:spcBef>
              <a:buFontTx/>
              <a:buNone/>
              <a:defRPr/>
            </a:pPr>
            <a:r>
              <a:rPr lang="en-GB" altLang="fi-FI" sz="1400" dirty="0">
                <a:latin typeface="Arial" panose="020B0604020202020204" pitchFamily="34" charset="0"/>
              </a:rPr>
              <a:t>	The studies include:	</a:t>
            </a:r>
          </a:p>
          <a:p>
            <a:pPr>
              <a:spcBef>
                <a:spcPct val="0"/>
              </a:spcBef>
              <a:spcAft>
                <a:spcPts val="200"/>
              </a:spcAft>
              <a:buFontTx/>
              <a:buNone/>
              <a:defRPr/>
            </a:pPr>
            <a:r>
              <a:rPr lang="en-GB" altLang="fi-FI" sz="1400" dirty="0">
                <a:latin typeface="Arial" panose="020B0604020202020204" pitchFamily="34" charset="0"/>
              </a:rPr>
              <a:t>		•	</a:t>
            </a:r>
            <a:r>
              <a:rPr lang="en-GB" altLang="fi-FI" sz="1300" dirty="0">
                <a:latin typeface="Arial" panose="020B0604020202020204" pitchFamily="34" charset="0"/>
              </a:rPr>
              <a:t>On-the-job Learning	</a:t>
            </a:r>
          </a:p>
          <a:p>
            <a:pPr>
              <a:spcBef>
                <a:spcPct val="0"/>
              </a:spcBef>
              <a:spcAft>
                <a:spcPts val="200"/>
              </a:spcAft>
              <a:buFontTx/>
              <a:buNone/>
              <a:defRPr/>
            </a:pPr>
            <a:r>
              <a:rPr lang="en-GB" altLang="fi-FI" sz="1300" dirty="0">
                <a:latin typeface="Arial" panose="020B0604020202020204" pitchFamily="34" charset="0"/>
              </a:rPr>
              <a:t>		•	Final Project	</a:t>
            </a:r>
          </a:p>
          <a:p>
            <a:pPr>
              <a:spcBef>
                <a:spcPct val="0"/>
              </a:spcBef>
              <a:spcAft>
                <a:spcPts val="200"/>
              </a:spcAft>
              <a:buFontTx/>
              <a:buNone/>
              <a:defRPr/>
            </a:pPr>
            <a:r>
              <a:rPr lang="en-GB" altLang="fi-FI" sz="1300" dirty="0">
                <a:latin typeface="Arial" panose="020B0604020202020204" pitchFamily="34" charset="0"/>
              </a:rPr>
              <a:t>		•	Entrepreneurship 		Studies </a:t>
            </a:r>
            <a:r>
              <a:rPr lang="en-GB" altLang="fi-FI" sz="1400" dirty="0">
                <a:latin typeface="Arial" panose="020B0604020202020204" pitchFamily="34" charset="0"/>
              </a:rPr>
              <a:t>	</a:t>
            </a:r>
          </a:p>
          <a:p>
            <a:pPr>
              <a:spcBef>
                <a:spcPct val="0"/>
              </a:spcBef>
              <a:buFontTx/>
              <a:buNone/>
              <a:defRPr/>
            </a:pPr>
            <a:r>
              <a:rPr lang="en-GB" altLang="fi-FI" sz="1100" dirty="0">
                <a:latin typeface="Arial" panose="020B0604020202020204" pitchFamily="34" charset="0"/>
              </a:rPr>
              <a:t> </a:t>
            </a:r>
          </a:p>
          <a:p>
            <a:pPr>
              <a:lnSpc>
                <a:spcPts val="1400"/>
              </a:lnSpc>
              <a:spcBef>
                <a:spcPct val="0"/>
              </a:spcBef>
              <a:buFontTx/>
              <a:buNone/>
              <a:defRPr/>
            </a:pPr>
            <a:r>
              <a:rPr lang="en-GB" altLang="fi-FI" sz="1400" b="1" dirty="0">
                <a:latin typeface="Arial" panose="020B0604020202020204" pitchFamily="34" charset="0"/>
              </a:rPr>
              <a:t>Other optional studies</a:t>
            </a:r>
          </a:p>
          <a:p>
            <a:pPr>
              <a:spcBef>
                <a:spcPct val="0"/>
              </a:spcBef>
              <a:spcAft>
                <a:spcPts val="200"/>
              </a:spcAft>
              <a:buFontTx/>
              <a:buNone/>
              <a:defRPr/>
            </a:pPr>
            <a:r>
              <a:rPr lang="en-GB" altLang="fi-FI" sz="1400" dirty="0">
                <a:latin typeface="Arial" panose="020B0604020202020204" pitchFamily="34" charset="0"/>
              </a:rPr>
              <a:t>		•	</a:t>
            </a:r>
            <a:r>
              <a:rPr lang="en-GB" altLang="fi-FI" sz="1300" dirty="0">
                <a:latin typeface="Arial" panose="020B0604020202020204" pitchFamily="34" charset="0"/>
              </a:rPr>
              <a:t>Entrepreneurship 		Studies</a:t>
            </a:r>
          </a:p>
          <a:p>
            <a:pPr>
              <a:spcBef>
                <a:spcPct val="0"/>
              </a:spcBef>
              <a:spcAft>
                <a:spcPts val="200"/>
              </a:spcAft>
              <a:buFontTx/>
              <a:buNone/>
              <a:defRPr/>
            </a:pPr>
            <a:r>
              <a:rPr lang="en-GB" altLang="fi-FI" sz="1300" dirty="0">
                <a:latin typeface="Arial" panose="020B0604020202020204" pitchFamily="34" charset="0"/>
              </a:rPr>
              <a:t>		•	Workplace Instructor 		Training	</a:t>
            </a:r>
          </a:p>
          <a:p>
            <a:pPr>
              <a:spcBef>
                <a:spcPct val="0"/>
              </a:spcBef>
              <a:spcAft>
                <a:spcPts val="200"/>
              </a:spcAft>
              <a:buFontTx/>
              <a:buNone/>
              <a:defRPr/>
            </a:pPr>
            <a:r>
              <a:rPr lang="en-GB" altLang="fi-FI" sz="1300" dirty="0">
                <a:latin typeface="Arial" panose="020B0604020202020204" pitchFamily="34" charset="0"/>
              </a:rPr>
              <a:t>		•	Upper Secondary 		Studies</a:t>
            </a:r>
          </a:p>
          <a:p>
            <a:pPr>
              <a:spcBef>
                <a:spcPct val="0"/>
              </a:spcBef>
              <a:spcAft>
                <a:spcPts val="200"/>
              </a:spcAft>
              <a:buFontTx/>
              <a:buNone/>
              <a:defRPr/>
            </a:pPr>
            <a:r>
              <a:rPr lang="en-GB" altLang="fi-FI" sz="1300" dirty="0">
                <a:latin typeface="Arial" panose="020B0604020202020204" pitchFamily="34" charset="0"/>
              </a:rPr>
              <a:t>		•	Advanced Special 		Vocational Studies</a:t>
            </a:r>
          </a:p>
        </p:txBody>
      </p:sp>
      <p:sp>
        <p:nvSpPr>
          <p:cNvPr id="9" name="Rectangle 3"/>
          <p:cNvSpPr txBox="1">
            <a:spLocks noChangeArrowheads="1"/>
          </p:cNvSpPr>
          <p:nvPr/>
        </p:nvSpPr>
        <p:spPr bwMode="auto">
          <a:xfrm>
            <a:off x="371475" y="1633538"/>
            <a:ext cx="3011488"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defTabSz="0">
              <a:spcBef>
                <a:spcPct val="20000"/>
              </a:spcBef>
              <a:tabLst>
                <a:tab pos="269875" algn="l"/>
                <a:tab pos="539750" algn="l"/>
                <a:tab pos="809625"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defTabSz="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2pPr>
            <a:lvl3pPr marL="1143000" indent="-228600" defTabSz="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3pPr>
            <a:lvl4pPr marL="1600200" indent="-228600" defTabSz="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4pPr>
            <a:lvl5pPr marL="2057400" indent="-228600" defTabSz="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5pPr>
            <a:lvl6pPr marL="2514600" indent="-228600" defTabSz="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6pPr>
            <a:lvl7pPr marL="2971800" indent="-228600" defTabSz="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7pPr>
            <a:lvl8pPr marL="3429000" indent="-228600" defTabSz="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8pPr>
            <a:lvl9pPr marL="3886200" indent="-228600" defTabSz="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9pPr>
          </a:lstStyle>
          <a:p>
            <a:pPr algn="ctr" eaLnBrk="1" hangingPunct="1">
              <a:lnSpc>
                <a:spcPts val="1600"/>
              </a:lnSpc>
              <a:defRPr/>
            </a:pPr>
            <a:r>
              <a:rPr lang="en-GB" altLang="fi-FI" b="1" dirty="0">
                <a:solidFill>
                  <a:schemeClr val="bg1"/>
                </a:solidFill>
                <a:cs typeface="Arial" panose="020B0604020202020204" pitchFamily="34" charset="0"/>
              </a:rPr>
              <a:t>Vocational studies </a:t>
            </a:r>
          </a:p>
          <a:p>
            <a:pPr algn="ctr" eaLnBrk="1" hangingPunct="1">
              <a:lnSpc>
                <a:spcPts val="1600"/>
              </a:lnSpc>
              <a:defRPr/>
            </a:pPr>
            <a:r>
              <a:rPr lang="en-GB" altLang="fi-FI" b="1" dirty="0">
                <a:solidFill>
                  <a:schemeClr val="bg1"/>
                </a:solidFill>
                <a:cs typeface="Arial" panose="020B0604020202020204" pitchFamily="34" charset="0"/>
              </a:rPr>
              <a:t>135 </a:t>
            </a:r>
            <a:r>
              <a:rPr lang="en-GB" altLang="fi-FI" b="1" dirty="0" err="1">
                <a:solidFill>
                  <a:schemeClr val="bg1"/>
                </a:solidFill>
                <a:cs typeface="Arial" panose="020B0604020202020204" pitchFamily="34" charset="0"/>
              </a:rPr>
              <a:t>cp</a:t>
            </a:r>
            <a:endParaRPr lang="en-GB" altLang="fi-FI" b="1" dirty="0">
              <a:cs typeface="Arial" panose="020B0604020202020204" pitchFamily="34" charset="0"/>
            </a:endParaRPr>
          </a:p>
        </p:txBody>
      </p:sp>
      <p:sp>
        <p:nvSpPr>
          <p:cNvPr id="70661" name="Text Box 20"/>
          <p:cNvSpPr>
            <a:spLocks noChangeArrowheads="1"/>
          </p:cNvSpPr>
          <p:nvPr/>
        </p:nvSpPr>
        <p:spPr bwMode="auto">
          <a:xfrm>
            <a:off x="3081338" y="1784350"/>
            <a:ext cx="2887662" cy="711200"/>
          </a:xfrm>
          <a:prstGeom prst="roundRect">
            <a:avLst>
              <a:gd name="adj" fmla="val 15222"/>
            </a:avLst>
          </a:prstGeom>
          <a:solidFill>
            <a:srgbClr val="00A0B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9pPr>
          </a:lstStyle>
          <a:p>
            <a:pPr algn="ctr">
              <a:lnSpc>
                <a:spcPts val="1600"/>
              </a:lnSpc>
              <a:spcBef>
                <a:spcPts val="300"/>
              </a:spcBef>
            </a:pPr>
            <a:endParaRPr lang="fi-FI" altLang="fi-FI" b="1">
              <a:solidFill>
                <a:schemeClr val="bg1"/>
              </a:solidFill>
              <a:cs typeface="Arial" panose="020B0604020202020204" pitchFamily="34" charset="0"/>
            </a:endParaRPr>
          </a:p>
        </p:txBody>
      </p:sp>
      <p:sp>
        <p:nvSpPr>
          <p:cNvPr id="70662" name="Rectangle 3"/>
          <p:cNvSpPr txBox="1">
            <a:spLocks noChangeArrowheads="1"/>
          </p:cNvSpPr>
          <p:nvPr/>
        </p:nvSpPr>
        <p:spPr bwMode="auto">
          <a:xfrm>
            <a:off x="3386138" y="1624013"/>
            <a:ext cx="2133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9pPr>
          </a:lstStyle>
          <a:p>
            <a:pPr algn="ctr">
              <a:lnSpc>
                <a:spcPts val="1600"/>
              </a:lnSpc>
              <a:spcBef>
                <a:spcPct val="0"/>
              </a:spcBef>
            </a:pPr>
            <a:r>
              <a:rPr lang="en-GB" altLang="fi-FI" b="1" dirty="0">
                <a:solidFill>
                  <a:schemeClr val="bg1"/>
                </a:solidFill>
                <a:cs typeface="Arial" panose="020B0604020202020204" pitchFamily="34" charset="0"/>
              </a:rPr>
              <a:t>Core studies</a:t>
            </a:r>
          </a:p>
          <a:p>
            <a:pPr algn="ctr">
              <a:lnSpc>
                <a:spcPts val="1600"/>
              </a:lnSpc>
              <a:spcBef>
                <a:spcPct val="0"/>
              </a:spcBef>
            </a:pPr>
            <a:r>
              <a:rPr lang="en-GB" altLang="fi-FI" b="1" dirty="0">
                <a:solidFill>
                  <a:schemeClr val="bg1"/>
                </a:solidFill>
                <a:cs typeface="Arial" panose="020B0604020202020204" pitchFamily="34" charset="0"/>
              </a:rPr>
              <a:t>35 </a:t>
            </a:r>
            <a:r>
              <a:rPr lang="en-GB" altLang="fi-FI" b="1" dirty="0" err="1">
                <a:solidFill>
                  <a:schemeClr val="bg1"/>
                </a:solidFill>
                <a:cs typeface="Arial" panose="020B0604020202020204" pitchFamily="34" charset="0"/>
              </a:rPr>
              <a:t>cp</a:t>
            </a:r>
            <a:r>
              <a:rPr lang="en-GB" altLang="fi-FI" b="1" dirty="0">
                <a:solidFill>
                  <a:schemeClr val="bg1"/>
                </a:solidFill>
                <a:cs typeface="Arial" panose="020B0604020202020204" pitchFamily="34" charset="0"/>
              </a:rPr>
              <a:t> (*)</a:t>
            </a:r>
          </a:p>
        </p:txBody>
      </p:sp>
      <p:sp>
        <p:nvSpPr>
          <p:cNvPr id="70663" name="Text Box 20"/>
          <p:cNvSpPr>
            <a:spLocks noChangeArrowheads="1"/>
          </p:cNvSpPr>
          <p:nvPr/>
        </p:nvSpPr>
        <p:spPr bwMode="auto">
          <a:xfrm>
            <a:off x="5978525" y="1784350"/>
            <a:ext cx="2667000" cy="687388"/>
          </a:xfrm>
          <a:prstGeom prst="roundRect">
            <a:avLst>
              <a:gd name="adj" fmla="val 13347"/>
            </a:avLst>
          </a:prstGeom>
          <a:solidFill>
            <a:srgbClr val="00A0B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9pPr>
          </a:lstStyle>
          <a:p>
            <a:pPr algn="ctr">
              <a:lnSpc>
                <a:spcPts val="1600"/>
              </a:lnSpc>
              <a:spcBef>
                <a:spcPts val="300"/>
              </a:spcBef>
              <a:buFont typeface="Wingdings" panose="05000000000000000000" pitchFamily="2" charset="2"/>
              <a:buNone/>
            </a:pPr>
            <a:endParaRPr lang="fi-FI" altLang="fi-FI" b="1">
              <a:solidFill>
                <a:schemeClr val="bg1"/>
              </a:solidFill>
              <a:cs typeface="Arial" panose="020B0604020202020204" pitchFamily="34" charset="0"/>
            </a:endParaRPr>
          </a:p>
        </p:txBody>
      </p:sp>
      <p:sp>
        <p:nvSpPr>
          <p:cNvPr id="13" name="Rectangle 3"/>
          <p:cNvSpPr txBox="1">
            <a:spLocks noChangeArrowheads="1"/>
          </p:cNvSpPr>
          <p:nvPr/>
        </p:nvSpPr>
        <p:spPr bwMode="auto">
          <a:xfrm>
            <a:off x="6035675" y="1581150"/>
            <a:ext cx="25542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eaLnBrk="0" fontAlgn="base" hangingPunct="0">
              <a:lnSpc>
                <a:spcPct val="80000"/>
              </a:lnSpc>
              <a:spcBef>
                <a:spcPts val="3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eaLnBrk="0" fontAlgn="base" hangingPunct="0">
              <a:lnSpc>
                <a:spcPct val="80000"/>
              </a:lnSpc>
              <a:spcBef>
                <a:spcPts val="3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eaLnBrk="0" fontAlgn="base" hangingPunct="0">
              <a:lnSpc>
                <a:spcPct val="80000"/>
              </a:lnSpc>
              <a:spcBef>
                <a:spcPts val="3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eaLnBrk="0" fontAlgn="base" hangingPunct="0">
              <a:lnSpc>
                <a:spcPct val="80000"/>
              </a:lnSpc>
              <a:spcBef>
                <a:spcPts val="3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fontAlgn="auto">
              <a:lnSpc>
                <a:spcPts val="1600"/>
              </a:lnSpc>
              <a:spcBef>
                <a:spcPts val="0"/>
              </a:spcBef>
              <a:spcAft>
                <a:spcPts val="0"/>
              </a:spcAft>
              <a:buFont typeface="Wingdings" pitchFamily="2" charset="2"/>
              <a:buNone/>
              <a:defRPr/>
            </a:pPr>
            <a:r>
              <a:rPr lang="en-GB" b="1" kern="0" dirty="0">
                <a:solidFill>
                  <a:srgbClr val="FFFFFF"/>
                </a:solidFill>
              </a:rPr>
              <a:t>Free-choice studies </a:t>
            </a:r>
          </a:p>
          <a:p>
            <a:pPr algn="ctr" fontAlgn="auto">
              <a:lnSpc>
                <a:spcPts val="1600"/>
              </a:lnSpc>
              <a:spcBef>
                <a:spcPts val="0"/>
              </a:spcBef>
              <a:spcAft>
                <a:spcPts val="0"/>
              </a:spcAft>
              <a:buFont typeface="Wingdings" pitchFamily="2" charset="2"/>
              <a:buNone/>
              <a:defRPr/>
            </a:pPr>
            <a:r>
              <a:rPr lang="en-GB" b="1" kern="0" dirty="0">
                <a:solidFill>
                  <a:srgbClr val="FFFFFF"/>
                </a:solidFill>
              </a:rPr>
              <a:t>10 </a:t>
            </a:r>
            <a:r>
              <a:rPr lang="en-GB" b="1" kern="0" dirty="0" err="1">
                <a:solidFill>
                  <a:srgbClr val="FFFFFF"/>
                </a:solidFill>
              </a:rPr>
              <a:t>cp</a:t>
            </a:r>
            <a:r>
              <a:rPr lang="en-GB" b="1" kern="0" dirty="0">
                <a:solidFill>
                  <a:srgbClr val="FFFFFF"/>
                </a:solidFill>
              </a:rPr>
              <a:t> (*)</a:t>
            </a:r>
          </a:p>
        </p:txBody>
      </p:sp>
      <p:cxnSp>
        <p:nvCxnSpPr>
          <p:cNvPr id="14" name="Suora yhdysviiva 13"/>
          <p:cNvCxnSpPr/>
          <p:nvPr/>
        </p:nvCxnSpPr>
        <p:spPr>
          <a:xfrm flipH="1">
            <a:off x="3068638" y="2171700"/>
            <a:ext cx="3175" cy="398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uora yhdysviiva 15"/>
          <p:cNvCxnSpPr/>
          <p:nvPr/>
        </p:nvCxnSpPr>
        <p:spPr>
          <a:xfrm flipH="1">
            <a:off x="5965825" y="2247900"/>
            <a:ext cx="1588" cy="3981450"/>
          </a:xfrm>
          <a:prstGeom prst="line">
            <a:avLst/>
          </a:prstGeom>
        </p:spPr>
        <p:style>
          <a:lnRef idx="1">
            <a:schemeClr val="accent1"/>
          </a:lnRef>
          <a:fillRef idx="0">
            <a:schemeClr val="accent1"/>
          </a:fillRef>
          <a:effectRef idx="0">
            <a:schemeClr val="accent1"/>
          </a:effectRef>
          <a:fontRef idx="minor">
            <a:schemeClr val="tx1"/>
          </a:fontRef>
        </p:style>
      </p:cxnSp>
      <p:sp>
        <p:nvSpPr>
          <p:cNvPr id="70668" name="Rectangle 3"/>
          <p:cNvSpPr txBox="1">
            <a:spLocks noChangeArrowheads="1"/>
          </p:cNvSpPr>
          <p:nvPr/>
        </p:nvSpPr>
        <p:spPr bwMode="auto">
          <a:xfrm>
            <a:off x="3203575" y="2566813"/>
            <a:ext cx="269398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defTabSz="179388">
              <a:spcBef>
                <a:spcPct val="20000"/>
              </a:spcBef>
              <a:tabLst>
                <a:tab pos="88900" algn="l"/>
                <a:tab pos="266700" algn="l"/>
                <a:tab pos="809625" algn="l"/>
                <a:tab pos="1973263" algn="r"/>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defTabSz="179388">
              <a:spcBef>
                <a:spcPct val="20000"/>
              </a:spcBef>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2pPr>
            <a:lvl3pPr marL="1143000" indent="-228600" defTabSz="179388">
              <a:spcBef>
                <a:spcPct val="20000"/>
              </a:spcBef>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3pPr>
            <a:lvl4pPr marL="1600200" indent="-228600" defTabSz="179388">
              <a:spcBef>
                <a:spcPct val="20000"/>
              </a:spcBef>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4pPr>
            <a:lvl5pPr marL="2057400" indent="-228600" defTabSz="179388">
              <a:spcBef>
                <a:spcPct val="20000"/>
              </a:spcBef>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5pPr>
            <a:lvl6pPr marL="2514600" indent="-228600" defTabSz="179388" eaLnBrk="0" fontAlgn="base" hangingPunct="0">
              <a:spcBef>
                <a:spcPct val="20000"/>
              </a:spcBef>
              <a:spcAft>
                <a:spcPct val="0"/>
              </a:spcAft>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6pPr>
            <a:lvl7pPr marL="2971800" indent="-228600" defTabSz="179388" eaLnBrk="0" fontAlgn="base" hangingPunct="0">
              <a:spcBef>
                <a:spcPct val="20000"/>
              </a:spcBef>
              <a:spcAft>
                <a:spcPct val="0"/>
              </a:spcAft>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7pPr>
            <a:lvl8pPr marL="3429000" indent="-228600" defTabSz="179388" eaLnBrk="0" fontAlgn="base" hangingPunct="0">
              <a:spcBef>
                <a:spcPct val="20000"/>
              </a:spcBef>
              <a:spcAft>
                <a:spcPct val="0"/>
              </a:spcAft>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8pPr>
            <a:lvl9pPr marL="3886200" indent="-228600" defTabSz="179388" eaLnBrk="0" fontAlgn="base" hangingPunct="0">
              <a:spcBef>
                <a:spcPct val="20000"/>
              </a:spcBef>
              <a:spcAft>
                <a:spcPct val="0"/>
              </a:spcAft>
              <a:buChar char="»"/>
              <a:tabLst>
                <a:tab pos="88900" algn="l"/>
                <a:tab pos="266700" algn="l"/>
                <a:tab pos="809625" algn="l"/>
                <a:tab pos="1973263" algn="r"/>
              </a:tabLst>
              <a:defRPr sz="2000">
                <a:solidFill>
                  <a:schemeClr val="tx1"/>
                </a:solidFill>
                <a:latin typeface="Arial" panose="020B0604020202020204" pitchFamily="34" charset="0"/>
                <a:ea typeface="Geneva" charset="-128"/>
                <a:cs typeface="Geneva" charset="-128"/>
              </a:defRPr>
            </a:lvl9pPr>
          </a:lstStyle>
          <a:p>
            <a:pPr>
              <a:spcBef>
                <a:spcPct val="0"/>
              </a:spcBef>
            </a:pPr>
            <a:r>
              <a:rPr lang="fi-FI" altLang="fi-FI" sz="1400" b="1" dirty="0" err="1">
                <a:cs typeface="Arial" panose="020B0604020202020204" pitchFamily="34" charset="0"/>
              </a:rPr>
              <a:t>Studies</a:t>
            </a:r>
            <a:r>
              <a:rPr lang="fi-FI" altLang="fi-FI" sz="1400" b="1" dirty="0">
                <a:cs typeface="Arial" panose="020B0604020202020204" pitchFamily="34" charset="0"/>
              </a:rPr>
              <a:t> in 	C</a:t>
            </a:r>
            <a:r>
              <a:rPr lang="en-GB" altLang="fi-FI" sz="1400" b="1" dirty="0" err="1">
                <a:cs typeface="Arial" panose="020B0604020202020204" pitchFamily="34" charset="0"/>
              </a:rPr>
              <a:t>ommunication</a:t>
            </a:r>
            <a:r>
              <a:rPr lang="en-GB" altLang="fi-FI" sz="1400" b="1" dirty="0">
                <a:cs typeface="Arial" panose="020B0604020202020204" pitchFamily="34" charset="0"/>
              </a:rPr>
              <a:t> and Interpersonal Relations</a:t>
            </a:r>
          </a:p>
          <a:p>
            <a:pPr>
              <a:lnSpc>
                <a:spcPts val="1400"/>
              </a:lnSpc>
              <a:spcBef>
                <a:spcPct val="0"/>
              </a:spcBef>
            </a:pPr>
            <a:r>
              <a:rPr lang="en-GB" altLang="fi-FI" sz="1100" b="1" dirty="0">
                <a:cs typeface="Arial" panose="020B0604020202020204" pitchFamily="34" charset="0"/>
              </a:rPr>
              <a:t> </a:t>
            </a:r>
          </a:p>
          <a:p>
            <a:pPr>
              <a:lnSpc>
                <a:spcPts val="1400"/>
              </a:lnSpc>
              <a:spcBef>
                <a:spcPct val="0"/>
              </a:spcBef>
            </a:pPr>
            <a:r>
              <a:rPr lang="en-GB" altLang="fi-FI" sz="1400" b="1" dirty="0">
                <a:cs typeface="Arial" panose="020B0604020202020204" pitchFamily="34" charset="0"/>
              </a:rPr>
              <a:t>Studies in Mathematics and Natural Sciences</a:t>
            </a:r>
            <a:r>
              <a:rPr lang="en-GB" altLang="fi-FI" sz="1400" dirty="0">
                <a:cs typeface="Arial" panose="020B0604020202020204" pitchFamily="34" charset="0"/>
              </a:rPr>
              <a:t>	</a:t>
            </a:r>
            <a:endParaRPr lang="en-GB" altLang="fi-FI" sz="1400" b="1" dirty="0">
              <a:cs typeface="Arial" panose="020B0604020202020204" pitchFamily="34" charset="0"/>
            </a:endParaRPr>
          </a:p>
          <a:p>
            <a:pPr>
              <a:spcBef>
                <a:spcPct val="0"/>
              </a:spcBef>
            </a:pPr>
            <a:r>
              <a:rPr lang="en-GB" altLang="fi-FI" sz="1100" dirty="0">
                <a:cs typeface="Arial" panose="020B0604020202020204" pitchFamily="34" charset="0"/>
              </a:rPr>
              <a:t>	 </a:t>
            </a:r>
          </a:p>
          <a:p>
            <a:pPr>
              <a:spcBef>
                <a:spcPct val="0"/>
              </a:spcBef>
            </a:pPr>
            <a:r>
              <a:rPr lang="en-GB" altLang="fi-FI" sz="1400" b="1" dirty="0">
                <a:cs typeface="Arial" panose="020B0604020202020204" pitchFamily="34" charset="0"/>
              </a:rPr>
              <a:t>Social, Business and Working Life Studies</a:t>
            </a:r>
            <a:br>
              <a:rPr lang="en-GB" altLang="fi-FI" sz="1400" b="1" dirty="0">
                <a:cs typeface="Arial" panose="020B0604020202020204" pitchFamily="34" charset="0"/>
              </a:rPr>
            </a:br>
            <a:r>
              <a:rPr lang="en-GB" altLang="fi-FI" sz="1100" b="1" dirty="0">
                <a:cs typeface="Arial" panose="020B0604020202020204" pitchFamily="34" charset="0"/>
              </a:rPr>
              <a:t> </a:t>
            </a:r>
          </a:p>
          <a:p>
            <a:pPr>
              <a:spcBef>
                <a:spcPct val="0"/>
              </a:spcBef>
            </a:pPr>
            <a:r>
              <a:rPr lang="en-GB" altLang="fi-FI" sz="1400" b="1" dirty="0">
                <a:cs typeface="Arial" panose="020B0604020202020204" pitchFamily="34" charset="0"/>
              </a:rPr>
              <a:t>Social and Cultural Studies </a:t>
            </a:r>
            <a:r>
              <a:rPr lang="en-GB" altLang="fi-FI" sz="1100" dirty="0">
                <a:cs typeface="Arial" panose="020B0604020202020204" pitchFamily="34" charset="0"/>
              </a:rPr>
              <a:t>	</a:t>
            </a:r>
          </a:p>
          <a:p>
            <a:pPr>
              <a:lnSpc>
                <a:spcPts val="1400"/>
              </a:lnSpc>
              <a:spcBef>
                <a:spcPct val="0"/>
              </a:spcBef>
            </a:pPr>
            <a:r>
              <a:rPr lang="en-GB" altLang="fi-FI" sz="1400" b="1" dirty="0">
                <a:cs typeface="Arial" panose="020B0604020202020204" pitchFamily="34" charset="0"/>
              </a:rPr>
              <a:t>Elective studies </a:t>
            </a:r>
            <a:r>
              <a:rPr lang="en-GB" altLang="fi-FI" sz="1400" dirty="0">
                <a:cs typeface="Arial" panose="020B0604020202020204" pitchFamily="34" charset="0"/>
              </a:rPr>
              <a:t>	</a:t>
            </a:r>
            <a:endParaRPr lang="en-GB" altLang="fi-FI" sz="1400" b="1" dirty="0">
              <a:cs typeface="Arial" panose="020B0604020202020204" pitchFamily="34" charset="0"/>
            </a:endParaRPr>
          </a:p>
        </p:txBody>
      </p:sp>
      <p:sp>
        <p:nvSpPr>
          <p:cNvPr id="70669" name="Rectangle 3"/>
          <p:cNvSpPr txBox="1">
            <a:spLocks noChangeArrowheads="1"/>
          </p:cNvSpPr>
          <p:nvPr/>
        </p:nvSpPr>
        <p:spPr bwMode="auto">
          <a:xfrm>
            <a:off x="6149975" y="2551261"/>
            <a:ext cx="2106613"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defTabSz="0">
              <a:spcBef>
                <a:spcPct val="20000"/>
              </a:spcBef>
              <a:tabLst>
                <a:tab pos="177800" algn="l"/>
                <a:tab pos="355600" algn="l"/>
                <a:tab pos="809625" algn="l"/>
                <a:tab pos="2514600" algn="r"/>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defTabSz="0">
              <a:spcBef>
                <a:spcPct val="20000"/>
              </a:spcBef>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2pPr>
            <a:lvl3pPr marL="1143000" indent="-228600" defTabSz="0">
              <a:spcBef>
                <a:spcPct val="20000"/>
              </a:spcBef>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3pPr>
            <a:lvl4pPr marL="1600200" indent="-228600" defTabSz="0">
              <a:spcBef>
                <a:spcPct val="20000"/>
              </a:spcBef>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4pPr>
            <a:lvl5pPr marL="2057400" indent="-228600" defTabSz="0">
              <a:spcBef>
                <a:spcPct val="20000"/>
              </a:spcBef>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5pPr>
            <a:lvl6pPr marL="2514600" indent="-228600" defTabSz="0" eaLnBrk="0" fontAlgn="base" hangingPunct="0">
              <a:spcBef>
                <a:spcPct val="20000"/>
              </a:spcBef>
              <a:spcAft>
                <a:spcPct val="0"/>
              </a:spcAft>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6pPr>
            <a:lvl7pPr marL="2971800" indent="-228600" defTabSz="0" eaLnBrk="0" fontAlgn="base" hangingPunct="0">
              <a:spcBef>
                <a:spcPct val="20000"/>
              </a:spcBef>
              <a:spcAft>
                <a:spcPct val="0"/>
              </a:spcAft>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7pPr>
            <a:lvl8pPr marL="3429000" indent="-228600" defTabSz="0" eaLnBrk="0" fontAlgn="base" hangingPunct="0">
              <a:spcBef>
                <a:spcPct val="20000"/>
              </a:spcBef>
              <a:spcAft>
                <a:spcPct val="0"/>
              </a:spcAft>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8pPr>
            <a:lvl9pPr marL="3886200" indent="-228600" defTabSz="0" eaLnBrk="0" fontAlgn="base" hangingPunct="0">
              <a:spcBef>
                <a:spcPct val="20000"/>
              </a:spcBef>
              <a:spcAft>
                <a:spcPct val="0"/>
              </a:spcAft>
              <a:buChar char="»"/>
              <a:tabLst>
                <a:tab pos="177800" algn="l"/>
                <a:tab pos="355600" algn="l"/>
                <a:tab pos="809625" algn="l"/>
                <a:tab pos="2514600" algn="r"/>
              </a:tabLst>
              <a:defRPr sz="2000">
                <a:solidFill>
                  <a:schemeClr val="tx1"/>
                </a:solidFill>
                <a:latin typeface="Arial" panose="020B0604020202020204" pitchFamily="34" charset="0"/>
                <a:ea typeface="Geneva" charset="-128"/>
                <a:cs typeface="Geneva" charset="-128"/>
              </a:defRPr>
            </a:lvl9pPr>
          </a:lstStyle>
          <a:p>
            <a:pPr>
              <a:lnSpc>
                <a:spcPts val="1400"/>
              </a:lnSpc>
              <a:spcBef>
                <a:spcPct val="0"/>
              </a:spcBef>
            </a:pPr>
            <a:r>
              <a:rPr lang="en-GB" altLang="fi-FI" sz="1400" b="1" dirty="0">
                <a:cs typeface="Arial" panose="020B0604020202020204" pitchFamily="34" charset="0"/>
              </a:rPr>
              <a:t>Vocational studies</a:t>
            </a:r>
          </a:p>
          <a:p>
            <a:pPr>
              <a:lnSpc>
                <a:spcPts val="1400"/>
              </a:lnSpc>
              <a:spcBef>
                <a:spcPct val="0"/>
              </a:spcBef>
            </a:pPr>
            <a:endParaRPr lang="en-GB" altLang="fi-FI" sz="1400" b="1" dirty="0">
              <a:cs typeface="Arial" panose="020B0604020202020204" pitchFamily="34" charset="0"/>
            </a:endParaRPr>
          </a:p>
          <a:p>
            <a:pPr>
              <a:lnSpc>
                <a:spcPts val="1400"/>
              </a:lnSpc>
              <a:spcBef>
                <a:spcPct val="0"/>
              </a:spcBef>
            </a:pPr>
            <a:r>
              <a:rPr lang="en-GB" altLang="fi-FI" sz="1400" b="1" dirty="0">
                <a:cs typeface="Arial" panose="020B0604020202020204" pitchFamily="34" charset="0"/>
              </a:rPr>
              <a:t>Work experience</a:t>
            </a:r>
          </a:p>
          <a:p>
            <a:pPr>
              <a:lnSpc>
                <a:spcPts val="1400"/>
              </a:lnSpc>
              <a:spcBef>
                <a:spcPct val="0"/>
              </a:spcBef>
            </a:pPr>
            <a:endParaRPr lang="en-GB" altLang="fi-FI" sz="1400" b="1" dirty="0">
              <a:cs typeface="Arial" panose="020B0604020202020204" pitchFamily="34" charset="0"/>
            </a:endParaRPr>
          </a:p>
          <a:p>
            <a:pPr>
              <a:lnSpc>
                <a:spcPts val="1400"/>
              </a:lnSpc>
              <a:spcBef>
                <a:spcPct val="0"/>
              </a:spcBef>
            </a:pPr>
            <a:r>
              <a:rPr lang="en-GB" altLang="fi-FI" sz="1400" b="1" dirty="0">
                <a:cs typeface="Arial" panose="020B0604020202020204" pitchFamily="34" charset="0"/>
              </a:rPr>
              <a:t>General studies or upper secondary studies</a:t>
            </a:r>
          </a:p>
          <a:p>
            <a:pPr>
              <a:lnSpc>
                <a:spcPts val="1400"/>
              </a:lnSpc>
              <a:spcBef>
                <a:spcPct val="0"/>
              </a:spcBef>
            </a:pPr>
            <a:endParaRPr lang="en-GB" altLang="fi-FI" sz="1400" b="1" dirty="0">
              <a:cs typeface="Arial" panose="020B0604020202020204" pitchFamily="34" charset="0"/>
            </a:endParaRPr>
          </a:p>
          <a:p>
            <a:pPr>
              <a:lnSpc>
                <a:spcPts val="1400"/>
              </a:lnSpc>
              <a:spcBef>
                <a:spcPct val="0"/>
              </a:spcBef>
            </a:pPr>
            <a:r>
              <a:rPr lang="en-GB" altLang="fi-FI" sz="1400" b="1" dirty="0">
                <a:cs typeface="Arial" panose="020B0604020202020204" pitchFamily="34" charset="0"/>
              </a:rPr>
              <a:t>Supervised leisure activities</a:t>
            </a:r>
          </a:p>
          <a:p>
            <a:pPr>
              <a:spcBef>
                <a:spcPct val="0"/>
              </a:spcBef>
            </a:pPr>
            <a:endParaRPr lang="en-GB" altLang="fi-FI" sz="1400" dirty="0">
              <a:cs typeface="Arial" panose="020B0604020202020204" pitchFamily="34" charset="0"/>
            </a:endParaRPr>
          </a:p>
          <a:p>
            <a:pPr>
              <a:spcBef>
                <a:spcPct val="0"/>
              </a:spcBef>
            </a:pPr>
            <a:endParaRPr lang="fi-FI" altLang="fi-FI" sz="1400" dirty="0">
              <a:cs typeface="Arial" panose="020B0604020202020204" pitchFamily="34" charset="0"/>
            </a:endParaRPr>
          </a:p>
          <a:p>
            <a:pPr>
              <a:spcBef>
                <a:spcPct val="0"/>
              </a:spcBef>
            </a:pPr>
            <a:endParaRPr lang="fi-FI" altLang="fi-FI" sz="1400" dirty="0">
              <a:cs typeface="Arial" panose="020B0604020202020204" pitchFamily="34" charset="0"/>
            </a:endParaRPr>
          </a:p>
          <a:p>
            <a:pPr>
              <a:spcBef>
                <a:spcPct val="0"/>
              </a:spcBef>
            </a:pPr>
            <a:endParaRPr lang="fi-FI" altLang="fi-FI" sz="1400" dirty="0">
              <a:cs typeface="Arial" panose="020B0604020202020204" pitchFamily="34" charset="0"/>
            </a:endParaRPr>
          </a:p>
          <a:p>
            <a:pPr>
              <a:spcBef>
                <a:spcPct val="0"/>
              </a:spcBef>
            </a:pPr>
            <a:endParaRPr lang="fi-FI" altLang="fi-FI" sz="1400" dirty="0">
              <a:cs typeface="Arial" panose="020B0604020202020204" pitchFamily="34" charset="0"/>
            </a:endParaRPr>
          </a:p>
          <a:p>
            <a:pPr>
              <a:spcBef>
                <a:spcPct val="0"/>
              </a:spcBef>
            </a:pPr>
            <a:endParaRPr lang="fi-FI" altLang="fi-FI" sz="1400" dirty="0">
              <a:cs typeface="Arial" panose="020B0604020202020204" pitchFamily="34" charset="0"/>
            </a:endParaRPr>
          </a:p>
          <a:p>
            <a:pPr>
              <a:spcBef>
                <a:spcPct val="0"/>
              </a:spcBef>
            </a:pPr>
            <a:endParaRPr lang="fi-FI" altLang="fi-FI" sz="1400" dirty="0">
              <a:cs typeface="Arial" panose="020B0604020202020204" pitchFamily="34" charset="0"/>
            </a:endParaRPr>
          </a:p>
        </p:txBody>
      </p:sp>
      <p:sp>
        <p:nvSpPr>
          <p:cNvPr id="70670" name="Text Box 16"/>
          <p:cNvSpPr txBox="1">
            <a:spLocks noChangeArrowheads="1"/>
          </p:cNvSpPr>
          <p:nvPr/>
        </p:nvSpPr>
        <p:spPr bwMode="auto">
          <a:xfrm>
            <a:off x="1462088" y="6550025"/>
            <a:ext cx="6854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9pPr>
          </a:lstStyle>
          <a:p>
            <a:pPr eaLnBrk="1" hangingPunct="1">
              <a:spcBef>
                <a:spcPct val="0"/>
              </a:spcBef>
            </a:pPr>
            <a:r>
              <a:rPr lang="en-GB" altLang="fi-FI" sz="1200" dirty="0">
                <a:cs typeface="Arial" panose="020B0604020202020204" pitchFamily="34" charset="0"/>
              </a:rPr>
              <a:t>The studies marked with an asterisk (*) are implemented also in the studies towards a dual degree</a:t>
            </a:r>
          </a:p>
        </p:txBody>
      </p:sp>
      <p:sp>
        <p:nvSpPr>
          <p:cNvPr id="23" name="Suorakulmio 22"/>
          <p:cNvSpPr/>
          <p:nvPr/>
        </p:nvSpPr>
        <p:spPr>
          <a:xfrm>
            <a:off x="611188" y="830263"/>
            <a:ext cx="8618537" cy="954087"/>
          </a:xfrm>
          <a:prstGeom prst="rect">
            <a:avLst/>
          </a:prstGeom>
        </p:spPr>
        <p:txBody>
          <a:bodyPr>
            <a:spAutoFit/>
          </a:bodyPr>
          <a:lstStyle/>
          <a:p>
            <a:pPr>
              <a:defRPr/>
            </a:pPr>
            <a:r>
              <a:rPr lang="en-GB" sz="2800" b="1" dirty="0">
                <a:solidFill>
                  <a:schemeClr val="accent5">
                    <a:lumMod val="50000"/>
                  </a:schemeClr>
                </a:solidFill>
                <a:latin typeface="+mj-lt"/>
                <a:ea typeface="+mj-ea"/>
                <a:cs typeface="+mj-cs"/>
              </a:rPr>
              <a:t>Vocational Upper Secondary Qualification</a:t>
            </a:r>
          </a:p>
          <a:p>
            <a:pPr>
              <a:defRPr/>
            </a:pPr>
            <a:r>
              <a:rPr lang="en-GB" sz="2800" b="1" dirty="0">
                <a:solidFill>
                  <a:schemeClr val="accent5">
                    <a:lumMod val="50000"/>
                  </a:schemeClr>
                </a:solidFill>
                <a:latin typeface="+mj-lt"/>
                <a:ea typeface="+mj-ea"/>
                <a:cs typeface="+mj-cs"/>
              </a:rPr>
              <a:t>180 </a:t>
            </a:r>
            <a:r>
              <a:rPr lang="en-GB" sz="2800" b="1" dirty="0" err="1">
                <a:solidFill>
                  <a:schemeClr val="accent5">
                    <a:lumMod val="50000"/>
                  </a:schemeClr>
                </a:solidFill>
                <a:latin typeface="+mj-lt"/>
                <a:ea typeface="+mj-ea"/>
                <a:cs typeface="+mj-cs"/>
              </a:rPr>
              <a:t>cp</a:t>
            </a:r>
            <a:r>
              <a:rPr lang="en-GB" sz="2800" b="1" dirty="0">
                <a:solidFill>
                  <a:schemeClr val="accent5">
                    <a:lumMod val="50000"/>
                  </a:schemeClr>
                </a:solidFill>
                <a:latin typeface="+mj-lt"/>
                <a:ea typeface="+mj-ea"/>
                <a:cs typeface="+mj-cs"/>
              </a:rPr>
              <a:t> (3 years</a:t>
            </a:r>
            <a:r>
              <a:rPr lang="en-GB" b="1" dirty="0">
                <a:solidFill>
                  <a:schemeClr val="accent5">
                    <a:lumMod val="50000"/>
                  </a:schemeClr>
                </a:solidFill>
              </a:rPr>
              <a:t>)</a:t>
            </a:r>
            <a:endParaRPr lang="fi-FI" dirty="0">
              <a:solidFill>
                <a:schemeClr val="accent5">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9632" y="980728"/>
            <a:ext cx="7292975" cy="706437"/>
          </a:xfrm>
        </p:spPr>
        <p:txBody>
          <a:bodyPr/>
          <a:lstStyle/>
          <a:p>
            <a:pPr>
              <a:defRPr/>
            </a:pPr>
            <a:r>
              <a:rPr lang="fi-FI" sz="2800" b="1" dirty="0" err="1">
                <a:solidFill>
                  <a:schemeClr val="accent5">
                    <a:lumMod val="50000"/>
                  </a:schemeClr>
                </a:solidFill>
              </a:rPr>
              <a:t>Individual</a:t>
            </a:r>
            <a:r>
              <a:rPr lang="fi-FI" sz="2800" b="1" dirty="0">
                <a:solidFill>
                  <a:schemeClr val="accent5">
                    <a:lumMod val="50000"/>
                  </a:schemeClr>
                </a:solidFill>
              </a:rPr>
              <a:t> </a:t>
            </a:r>
            <a:r>
              <a:rPr lang="fi-FI" sz="2800" b="1" dirty="0" err="1">
                <a:solidFill>
                  <a:schemeClr val="accent5">
                    <a:lumMod val="50000"/>
                  </a:schemeClr>
                </a:solidFill>
              </a:rPr>
              <a:t>Study</a:t>
            </a:r>
            <a:r>
              <a:rPr lang="fi-FI" sz="2800" b="1" dirty="0">
                <a:solidFill>
                  <a:schemeClr val="accent5">
                    <a:lumMod val="50000"/>
                  </a:schemeClr>
                </a:solidFill>
              </a:rPr>
              <a:t> </a:t>
            </a:r>
            <a:r>
              <a:rPr lang="fi-FI" sz="2800" b="1" dirty="0" err="1">
                <a:solidFill>
                  <a:schemeClr val="accent5">
                    <a:lumMod val="50000"/>
                  </a:schemeClr>
                </a:solidFill>
              </a:rPr>
              <a:t>Paths</a:t>
            </a:r>
            <a:endParaRPr lang="fi-FI" sz="2800" dirty="0">
              <a:solidFill>
                <a:schemeClr val="accent5">
                  <a:lumMod val="50000"/>
                </a:schemeClr>
              </a:solidFill>
            </a:endParaRPr>
          </a:p>
        </p:txBody>
      </p:sp>
      <p:sp>
        <p:nvSpPr>
          <p:cNvPr id="4" name="Sisällön paikkamerkki 2"/>
          <p:cNvSpPr txBox="1">
            <a:spLocks/>
          </p:cNvSpPr>
          <p:nvPr/>
        </p:nvSpPr>
        <p:spPr bwMode="auto">
          <a:xfrm>
            <a:off x="1187624" y="1687165"/>
            <a:ext cx="5616575" cy="479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tabLst>
                <a:tab pos="269875" algn="l"/>
                <a:tab pos="539750" algn="l"/>
                <a:tab pos="809625"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9pPr>
          </a:lstStyle>
          <a:p>
            <a:pPr eaLnBrk="1" hangingPunct="1">
              <a:spcAft>
                <a:spcPts val="1200"/>
              </a:spcAft>
              <a:defRPr/>
            </a:pP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students</a:t>
            </a:r>
            <a:r>
              <a:rPr lang="fi-FI" altLang="fi-FI" sz="1600" dirty="0">
                <a:cs typeface="Arial" panose="020B0604020202020204" pitchFamily="34" charset="0"/>
              </a:rPr>
              <a:t> of Jämsä College </a:t>
            </a:r>
            <a:r>
              <a:rPr lang="fi-FI" altLang="fi-FI" sz="1600" dirty="0" err="1">
                <a:cs typeface="Arial" panose="020B0604020202020204" pitchFamily="34" charset="0"/>
              </a:rPr>
              <a:t>are</a:t>
            </a:r>
            <a:r>
              <a:rPr lang="fi-FI" altLang="fi-FI" sz="1600" dirty="0">
                <a:cs typeface="Arial" panose="020B0604020202020204" pitchFamily="34" charset="0"/>
              </a:rPr>
              <a:t> </a:t>
            </a:r>
            <a:r>
              <a:rPr lang="fi-FI" altLang="fi-FI" sz="1600" dirty="0" err="1">
                <a:cs typeface="Arial" panose="020B0604020202020204" pitchFamily="34" charset="0"/>
              </a:rPr>
              <a:t>able</a:t>
            </a:r>
            <a:r>
              <a:rPr lang="fi-FI" altLang="fi-FI" sz="1600" dirty="0">
                <a:cs typeface="Arial" panose="020B0604020202020204" pitchFamily="34" charset="0"/>
              </a:rPr>
              <a:t> to </a:t>
            </a:r>
            <a:r>
              <a:rPr lang="fi-FI" altLang="fi-FI" sz="1600" dirty="0" err="1">
                <a:cs typeface="Arial" panose="020B0604020202020204" pitchFamily="34" charset="0"/>
              </a:rPr>
              <a:t>focus</a:t>
            </a:r>
            <a:r>
              <a:rPr lang="fi-FI" altLang="fi-FI" sz="1600" dirty="0">
                <a:cs typeface="Arial" panose="020B0604020202020204" pitchFamily="34" charset="0"/>
              </a:rPr>
              <a:t> </a:t>
            </a:r>
            <a:r>
              <a:rPr lang="fi-FI" altLang="fi-FI" sz="1600" dirty="0" err="1">
                <a:cs typeface="Arial" panose="020B0604020202020204" pitchFamily="34" charset="0"/>
              </a:rPr>
              <a:t>their</a:t>
            </a:r>
            <a:r>
              <a:rPr lang="fi-FI" altLang="fi-FI" sz="1600" dirty="0">
                <a:cs typeface="Arial" panose="020B0604020202020204" pitchFamily="34" charset="0"/>
              </a:rPr>
              <a:t> </a:t>
            </a:r>
            <a:r>
              <a:rPr lang="fi-FI" altLang="fi-FI" sz="1600" dirty="0" err="1">
                <a:cs typeface="Arial" panose="020B0604020202020204" pitchFamily="34" charset="0"/>
              </a:rPr>
              <a:t>studies</a:t>
            </a:r>
            <a:r>
              <a:rPr lang="fi-FI" altLang="fi-FI" sz="1600" dirty="0">
                <a:cs typeface="Arial" panose="020B0604020202020204" pitchFamily="34" charset="0"/>
              </a:rPr>
              <a:t> in </a:t>
            </a:r>
            <a:r>
              <a:rPr lang="fi-FI" altLang="fi-FI" sz="1600" dirty="0" err="1">
                <a:cs typeface="Arial" panose="020B0604020202020204" pitchFamily="34" charset="0"/>
              </a:rPr>
              <a:t>many</a:t>
            </a:r>
            <a:r>
              <a:rPr lang="fi-FI" altLang="fi-FI" sz="1600" dirty="0">
                <a:cs typeface="Arial" panose="020B0604020202020204" pitchFamily="34" charset="0"/>
              </a:rPr>
              <a:t> </a:t>
            </a:r>
            <a:r>
              <a:rPr lang="fi-FI" altLang="fi-FI" sz="1600" dirty="0" err="1">
                <a:cs typeface="Arial" panose="020B0604020202020204" pitchFamily="34" charset="0"/>
              </a:rPr>
              <a:t>ways</a:t>
            </a:r>
            <a:r>
              <a:rPr lang="fi-FI" altLang="fi-FI" sz="1600" dirty="0">
                <a:cs typeface="Arial" panose="020B0604020202020204" pitchFamily="34" charset="0"/>
              </a:rPr>
              <a:t>, </a:t>
            </a:r>
            <a:r>
              <a:rPr lang="fi-FI" altLang="fi-FI" sz="1600" dirty="0" err="1">
                <a:cs typeface="Arial" panose="020B0604020202020204" pitchFamily="34" charset="0"/>
              </a:rPr>
              <a:t>e.g</a:t>
            </a:r>
            <a:r>
              <a:rPr lang="fi-FI" altLang="fi-FI" sz="1600" dirty="0">
                <a:cs typeface="Arial" panose="020B0604020202020204" pitchFamily="34" charset="0"/>
              </a:rPr>
              <a:t>.</a:t>
            </a:r>
          </a:p>
          <a:p>
            <a:pPr marL="285750" indent="-285750" eaLnBrk="1" hangingPunct="1">
              <a:buFont typeface="Arial" panose="020B0604020202020204" pitchFamily="34" charset="0"/>
              <a:buChar char="•"/>
              <a:defRPr/>
            </a:pPr>
            <a:r>
              <a:rPr lang="en-GB" altLang="fi-FI" sz="1600" dirty="0">
                <a:cs typeface="Arial" panose="020B0604020202020204" pitchFamily="34" charset="0"/>
              </a:rPr>
              <a:t>Vocational education programmes for young athletes – vocational studies combined with training programmes</a:t>
            </a:r>
          </a:p>
          <a:p>
            <a:pPr marL="285750" indent="-285750" eaLnBrk="1" hangingPunct="1">
              <a:buFont typeface="Arial" panose="020B0604020202020204" pitchFamily="34" charset="0"/>
              <a:buChar char="•"/>
              <a:defRPr/>
            </a:pPr>
            <a:r>
              <a:rPr lang="en-GB" altLang="fi-FI" sz="1600" dirty="0">
                <a:cs typeface="Arial" panose="020B0604020202020204" pitchFamily="34" charset="0"/>
              </a:rPr>
              <a:t>Dual or triple degrees: vocational + vocational; vocational + matriculation examination (+ full general upper secondary)</a:t>
            </a:r>
          </a:p>
          <a:p>
            <a:pPr marL="285750" indent="-285750" eaLnBrk="1" hangingPunct="1">
              <a:buFont typeface="Arial" panose="020B0604020202020204" pitchFamily="34" charset="0"/>
              <a:buChar char="•"/>
              <a:defRPr/>
            </a:pPr>
            <a:r>
              <a:rPr lang="en-GB" altLang="fi-FI" sz="1600" dirty="0">
                <a:cs typeface="Arial" panose="020B0604020202020204" pitchFamily="34" charset="0"/>
              </a:rPr>
              <a:t>Entrepreneurship, starting one’s own company during studies</a:t>
            </a:r>
          </a:p>
          <a:p>
            <a:pPr marL="285750" indent="-285750" eaLnBrk="1" hangingPunct="1">
              <a:buFont typeface="Arial" panose="020B0604020202020204" pitchFamily="34" charset="0"/>
              <a:buChar char="•"/>
              <a:defRPr/>
            </a:pPr>
            <a:r>
              <a:rPr lang="en-GB" altLang="fi-FI" sz="1600" dirty="0">
                <a:cs typeface="Arial" panose="020B0604020202020204" pitchFamily="34" charset="0"/>
              </a:rPr>
              <a:t>International and cultural studies</a:t>
            </a:r>
          </a:p>
          <a:p>
            <a:pPr marL="285750" indent="-285750" eaLnBrk="1" hangingPunct="1">
              <a:buFont typeface="Arial" panose="020B0604020202020204" pitchFamily="34" charset="0"/>
              <a:buChar char="•"/>
              <a:defRPr/>
            </a:pPr>
            <a:r>
              <a:rPr lang="en-GB" altLang="fi-FI" sz="1600" dirty="0">
                <a:cs typeface="Arial" panose="020B0604020202020204" pitchFamily="34" charset="0"/>
              </a:rPr>
              <a:t>On-the-job learning – also international</a:t>
            </a:r>
          </a:p>
          <a:p>
            <a:pPr marL="285750" indent="-285750" eaLnBrk="1" hangingPunct="1">
              <a:buFont typeface="Arial" panose="020B0604020202020204" pitchFamily="34" charset="0"/>
              <a:buChar char="•"/>
              <a:defRPr/>
            </a:pPr>
            <a:r>
              <a:rPr lang="en-GB" altLang="fi-FI" sz="1600" dirty="0">
                <a:cs typeface="Arial" panose="020B0604020202020204" pitchFamily="34" charset="0"/>
              </a:rPr>
              <a:t>World-class skills training (skills competitions)</a:t>
            </a:r>
          </a:p>
          <a:p>
            <a:pPr marL="285750" indent="-285750" eaLnBrk="1" hangingPunct="1">
              <a:spcAft>
                <a:spcPts val="900"/>
              </a:spcAft>
              <a:buFont typeface="Arial" panose="020B0604020202020204" pitchFamily="34" charset="0"/>
              <a:buChar char="•"/>
              <a:defRPr/>
            </a:pPr>
            <a:r>
              <a:rPr lang="en-GB" altLang="fi-FI" sz="1600" dirty="0">
                <a:cs typeface="Arial" panose="020B0604020202020204" pitchFamily="34" charset="0"/>
              </a:rPr>
              <a:t>Project studies commissioned by companies </a:t>
            </a:r>
          </a:p>
          <a:p>
            <a:pPr eaLnBrk="1" hangingPunct="1">
              <a:defRPr/>
            </a:pPr>
            <a:r>
              <a:rPr lang="en-GB" altLang="fi-FI" sz="1600" dirty="0">
                <a:cs typeface="Arial" panose="020B0604020202020204" pitchFamily="34" charset="0"/>
              </a:rPr>
              <a:t>The students are also able to enhance and expand their vocational skills by including studies from other vocational qualifications in their study programme.</a:t>
            </a:r>
          </a:p>
          <a:p>
            <a:pPr eaLnBrk="1" hangingPunct="1">
              <a:defRPr/>
            </a:pPr>
            <a:endParaRPr lang="en-GB" altLang="fi-FI" dirty="0">
              <a:cs typeface="Arial" panose="020B0604020202020204" pitchFamily="34" charset="0"/>
            </a:endParaRPr>
          </a:p>
        </p:txBody>
      </p:sp>
      <p:pic>
        <p:nvPicPr>
          <p:cNvPr id="71685" name="Kuva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05064"/>
            <a:ext cx="246324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endParaRPr lang="fi-FI"/>
          </a:p>
        </p:txBody>
      </p:sp>
      <p:pic>
        <p:nvPicPr>
          <p:cNvPr id="72707" name="Kuv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3068639"/>
            <a:ext cx="2562226"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Kuva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4600576"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Kuva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7938" y="3060700"/>
            <a:ext cx="207732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Kuva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0"/>
            <a:ext cx="457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4288" y="1052736"/>
            <a:ext cx="7292975" cy="704850"/>
          </a:xfrm>
        </p:spPr>
        <p:txBody>
          <a:bodyPr/>
          <a:lstStyle/>
          <a:p>
            <a:pPr>
              <a:defRPr/>
            </a:pPr>
            <a:r>
              <a:rPr lang="fi-FI" sz="2800" b="1" dirty="0" err="1">
                <a:solidFill>
                  <a:schemeClr val="accent5">
                    <a:lumMod val="50000"/>
                  </a:schemeClr>
                </a:solidFill>
              </a:rPr>
              <a:t>Entrepreneurship</a:t>
            </a:r>
            <a:r>
              <a:rPr lang="fi-FI" sz="2800" b="1" dirty="0">
                <a:solidFill>
                  <a:schemeClr val="accent5">
                    <a:lumMod val="50000"/>
                  </a:schemeClr>
                </a:solidFill>
              </a:rPr>
              <a:t> </a:t>
            </a:r>
            <a:r>
              <a:rPr lang="fi-FI" sz="2800" b="1" dirty="0" err="1">
                <a:solidFill>
                  <a:schemeClr val="accent5">
                    <a:lumMod val="50000"/>
                  </a:schemeClr>
                </a:solidFill>
              </a:rPr>
              <a:t>Studies</a:t>
            </a:r>
            <a:r>
              <a:rPr lang="fi-FI" sz="2800" b="1" dirty="0">
                <a:solidFill>
                  <a:schemeClr val="accent5">
                    <a:lumMod val="50000"/>
                  </a:schemeClr>
                </a:solidFill>
              </a:rPr>
              <a:t> </a:t>
            </a:r>
          </a:p>
        </p:txBody>
      </p:sp>
      <p:sp>
        <p:nvSpPr>
          <p:cNvPr id="3" name="Sisällön paikkamerkki 2"/>
          <p:cNvSpPr>
            <a:spLocks noGrp="1"/>
          </p:cNvSpPr>
          <p:nvPr>
            <p:ph idx="1"/>
          </p:nvPr>
        </p:nvSpPr>
        <p:spPr>
          <a:xfrm>
            <a:off x="971600" y="1951140"/>
            <a:ext cx="4079875" cy="4930775"/>
          </a:xfrm>
        </p:spPr>
        <p:txBody>
          <a:bodyPr/>
          <a:lstStyle/>
          <a:p>
            <a:pPr>
              <a:spcAft>
                <a:spcPts val="900"/>
              </a:spcAft>
              <a:buFont typeface="Arial" panose="020B0604020202020204" pitchFamily="34" charset="0"/>
              <a:buChar char="•"/>
              <a:defRPr/>
            </a:pPr>
            <a:r>
              <a:rPr lang="en-US" sz="1600" dirty="0">
                <a:cs typeface="Arial" panose="020B0604020202020204" pitchFamily="34" charset="0"/>
              </a:rPr>
              <a:t>Entrepreneurship studies are aimed at enhancing the entrepreneurial way of thinking, continuous learning and self-development.</a:t>
            </a:r>
          </a:p>
          <a:p>
            <a:pPr>
              <a:spcAft>
                <a:spcPts val="900"/>
              </a:spcAft>
              <a:buFont typeface="Arial" panose="020B0604020202020204" pitchFamily="34" charset="0"/>
              <a:buChar char="•"/>
              <a:defRPr/>
            </a:pPr>
            <a:r>
              <a:rPr lang="en-US" sz="1600" dirty="0">
                <a:cs typeface="Arial" panose="020B0604020202020204" pitchFamily="34" charset="0"/>
              </a:rPr>
              <a:t>Entrepreneurship studies can be carried out flexibly according to each student’s individual learning paths.</a:t>
            </a:r>
          </a:p>
          <a:p>
            <a:pPr>
              <a:spcAft>
                <a:spcPts val="900"/>
              </a:spcAft>
              <a:buFont typeface="Arial" panose="020B0604020202020204" pitchFamily="34" charset="0"/>
              <a:buChar char="•"/>
              <a:defRPr/>
            </a:pPr>
            <a:r>
              <a:rPr lang="en-US" sz="1600" dirty="0">
                <a:cs typeface="Arial" panose="020B0604020202020204" pitchFamily="34" charset="0"/>
              </a:rPr>
              <a:t>Basics of entrepreneurship studies are included in all vocational </a:t>
            </a:r>
            <a:r>
              <a:rPr lang="en-GB" altLang="fi-FI" sz="1600" dirty="0">
                <a:cs typeface="Arial" panose="020B0604020202020204" pitchFamily="34" charset="0"/>
              </a:rPr>
              <a:t>upper secondary </a:t>
            </a:r>
            <a:r>
              <a:rPr lang="en-US" sz="1600" dirty="0">
                <a:cs typeface="Arial" panose="020B0604020202020204" pitchFamily="34" charset="0"/>
              </a:rPr>
              <a:t>qualifications</a:t>
            </a:r>
          </a:p>
          <a:p>
            <a:pPr>
              <a:spcAft>
                <a:spcPts val="900"/>
              </a:spcAft>
              <a:buFont typeface="Arial" panose="020B0604020202020204" pitchFamily="34" charset="0"/>
              <a:buChar char="•"/>
              <a:defRPr/>
            </a:pPr>
            <a:r>
              <a:rPr lang="en-US" sz="1600" dirty="0">
                <a:cs typeface="Arial" panose="020B0604020202020204" pitchFamily="34" charset="0"/>
              </a:rPr>
              <a:t>Entrepreneurship is one of the central strategic focuses of the </a:t>
            </a:r>
            <a:r>
              <a:rPr lang="en-US" sz="1600" dirty="0" err="1">
                <a:cs typeface="Arial" panose="020B0604020202020204" pitchFamily="34" charset="0"/>
              </a:rPr>
              <a:t>Jyväskylä</a:t>
            </a:r>
            <a:r>
              <a:rPr lang="en-US" sz="1600" dirty="0">
                <a:cs typeface="Arial" panose="020B0604020202020204" pitchFamily="34" charset="0"/>
              </a:rPr>
              <a:t> Educational Consortium</a:t>
            </a:r>
            <a:br>
              <a:rPr lang="en-US" sz="1600" dirty="0">
                <a:cs typeface="Arial" panose="020B0604020202020204" pitchFamily="34" charset="0"/>
              </a:rPr>
            </a:br>
            <a:endParaRPr lang="fi-FI" sz="1600" dirty="0">
              <a:cs typeface="Arial" panose="020B0604020202020204" pitchFamily="34" charset="0"/>
            </a:endParaRPr>
          </a:p>
        </p:txBody>
      </p:sp>
      <p:pic>
        <p:nvPicPr>
          <p:cNvPr id="73732" name="Kuva 4" descr="medeva.jpg"/>
          <p:cNvPicPr>
            <a:picLocks noChangeAspect="1"/>
          </p:cNvPicPr>
          <p:nvPr/>
        </p:nvPicPr>
        <p:blipFill>
          <a:blip r:embed="rId2">
            <a:extLst>
              <a:ext uri="{28A0092B-C50C-407E-A947-70E740481C1C}">
                <a14:useLocalDpi xmlns:a14="http://schemas.microsoft.com/office/drawing/2010/main" val="0"/>
              </a:ext>
            </a:extLst>
          </a:blip>
          <a:srcRect l="2531" t="1901" r="1248" b="50305"/>
          <a:stretch>
            <a:fillRect/>
          </a:stretch>
        </p:blipFill>
        <p:spPr bwMode="auto">
          <a:xfrm>
            <a:off x="5618163" y="1830388"/>
            <a:ext cx="314166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Kuv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4825" y="4005263"/>
            <a:ext cx="31750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5875" y="980728"/>
            <a:ext cx="7292975" cy="706437"/>
          </a:xfrm>
        </p:spPr>
        <p:txBody>
          <a:bodyPr/>
          <a:lstStyle/>
          <a:p>
            <a:pPr>
              <a:defRPr/>
            </a:pPr>
            <a:r>
              <a:rPr lang="en-GB" altLang="fi-FI" sz="2800" b="1" dirty="0">
                <a:solidFill>
                  <a:schemeClr val="accent5">
                    <a:lumMod val="50000"/>
                  </a:schemeClr>
                </a:solidFill>
              </a:rPr>
              <a:t>Student Assessment</a:t>
            </a:r>
            <a:endParaRPr lang="fi-FI" sz="2800" b="1" dirty="0">
              <a:solidFill>
                <a:schemeClr val="accent5">
                  <a:lumMod val="50000"/>
                </a:schemeClr>
              </a:solidFill>
            </a:endParaRPr>
          </a:p>
        </p:txBody>
      </p:sp>
      <p:sp>
        <p:nvSpPr>
          <p:cNvPr id="4" name="Rectangle 2"/>
          <p:cNvSpPr>
            <a:spLocks noChangeArrowheads="1"/>
          </p:cNvSpPr>
          <p:nvPr/>
        </p:nvSpPr>
        <p:spPr bwMode="auto">
          <a:xfrm>
            <a:off x="1115616" y="1556792"/>
            <a:ext cx="7270750" cy="475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eaLnBrk="1" hangingPunct="1">
              <a:spcBef>
                <a:spcPts val="4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t>Each vocational qualification has its own core curriculum as well as competence based qualification criteria, and all the vocational institutes in Finland comply with them.</a:t>
            </a:r>
          </a:p>
          <a:p>
            <a:pPr marL="285750" indent="-285750" eaLnBrk="1" hangingPunct="1">
              <a:spcBef>
                <a:spcPts val="4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t>They describe the competence criteria, assessment items, as well as the criteria and modes of vocational skills demonstrations for each stage and area of the qualification concerned.</a:t>
            </a:r>
          </a:p>
          <a:p>
            <a:pPr marL="285750" indent="-285750" eaLnBrk="1" hangingPunct="1">
              <a:lnSpc>
                <a:spcPct val="90000"/>
              </a:lnSpc>
              <a:spcBef>
                <a:spcPts val="4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t>Both learning and learning outcomes (skills, knowledge and competences) are assessed.</a:t>
            </a:r>
            <a:endParaRPr lang="en-GB" sz="1600" dirty="0">
              <a:ea typeface="ＭＳ Ｐゴシック" pitchFamily="34" charset="-128"/>
            </a:endParaRPr>
          </a:p>
          <a:p>
            <a:pPr marL="285750" indent="-285750" eaLnBrk="1" hangingPunct="1">
              <a:spcBef>
                <a:spcPts val="4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ea typeface="ＭＳ Ｐゴシック" pitchFamily="34" charset="-128"/>
              </a:rPr>
              <a:t>Continuous assessment as a tool of learning: the students are continually given oral and written feedback on their progress. The aim of the feedback is to guide the students towards the required skills and competences. It does not affect grading.</a:t>
            </a:r>
          </a:p>
          <a:p>
            <a:pPr marL="285750" indent="-285750" eaLnBrk="1" hangingPunct="1">
              <a:lnSpc>
                <a:spcPct val="90000"/>
              </a:lnSpc>
              <a:spcBef>
                <a:spcPts val="4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ea typeface="ＭＳ Ｐゴシック" pitchFamily="34" charset="-128"/>
              </a:rPr>
              <a:t>The assessment of learning outcomes: final vocational skills, knowledge and competences are assessed on the basis of vocational skills demonstrations and other forms of assessment.</a:t>
            </a:r>
          </a:p>
          <a:p>
            <a:pPr marL="285750" indent="-285750" eaLnBrk="1" hangingPunct="1">
              <a:lnSpc>
                <a:spcPct val="90000"/>
              </a:lnSpc>
              <a:spcBef>
                <a:spcPts val="4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ea typeface="ＭＳ Ｐゴシック" pitchFamily="34" charset="-128"/>
              </a:rPr>
              <a:t>Grading Scale: 1 = satisfactory, 2 = good, 3 = excellent</a:t>
            </a:r>
          </a:p>
          <a:p>
            <a:pPr marL="177800" indent="-177800" eaLnBrk="1" hangingPunct="1">
              <a:lnSpc>
                <a:spcPct val="90000"/>
              </a:lnSpc>
              <a:spcBef>
                <a:spcPts val="4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600" dirty="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95271" y="1065213"/>
            <a:ext cx="7292975" cy="706437"/>
          </a:xfrm>
        </p:spPr>
        <p:txBody>
          <a:bodyPr/>
          <a:lstStyle/>
          <a:p>
            <a:pPr>
              <a:defRPr/>
            </a:pPr>
            <a:r>
              <a:rPr lang="en-GB" altLang="fi-FI" sz="2800" b="1" dirty="0">
                <a:solidFill>
                  <a:schemeClr val="accent5">
                    <a:lumMod val="50000"/>
                  </a:schemeClr>
                </a:solidFill>
              </a:rPr>
              <a:t>Vocational Skills Demonstrations</a:t>
            </a:r>
            <a:endParaRPr lang="fi-FI" sz="2800" b="1" dirty="0">
              <a:solidFill>
                <a:schemeClr val="accent5">
                  <a:lumMod val="50000"/>
                </a:schemeClr>
              </a:solidFill>
            </a:endParaRPr>
          </a:p>
        </p:txBody>
      </p:sp>
      <p:sp>
        <p:nvSpPr>
          <p:cNvPr id="4" name="Rectangle 2"/>
          <p:cNvSpPr>
            <a:spLocks noGrp="1" noChangeArrowheads="1"/>
          </p:cNvSpPr>
          <p:nvPr>
            <p:ph idx="1"/>
          </p:nvPr>
        </p:nvSpPr>
        <p:spPr>
          <a:xfrm>
            <a:off x="814388" y="1775387"/>
            <a:ext cx="4968875" cy="4897438"/>
          </a:xfrm>
        </p:spPr>
        <p:txBody>
          <a:bodyPr lIns="0" tIns="0" rIns="0" bIns="0" rtlCol="0">
            <a:noAutofit/>
          </a:bodyPr>
          <a:lstStyle/>
          <a:p>
            <a:pPr marL="285750" eaLnBrk="1" fontAlgn="auto" hangingPunct="1">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All the areas of the vocational qualification are assessed in vocational skills demonstrations.</a:t>
            </a:r>
          </a:p>
          <a:p>
            <a:pPr marL="0" indent="0" eaLnBrk="1" fontAlgn="auto" hangingPunct="1">
              <a:lnSpc>
                <a:spcPct val="90000"/>
              </a:lnSpc>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600" dirty="0">
              <a:cs typeface="Arial" panose="020B0604020202020204" pitchFamily="34" charset="0"/>
            </a:endParaRPr>
          </a:p>
          <a:p>
            <a:pPr marL="285750" indent="-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Mainly during the on-the-job learning periods (practical training in working life, learning one’s profession).</a:t>
            </a:r>
          </a:p>
          <a:p>
            <a:pPr marL="285750" indent="-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600" dirty="0">
              <a:cs typeface="Arial" panose="020B0604020202020204" pitchFamily="34" charset="0"/>
            </a:endParaRPr>
          </a:p>
          <a:p>
            <a:pPr marL="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In normal work tasks .</a:t>
            </a:r>
          </a:p>
          <a:p>
            <a:pPr marL="171450" indent="-1714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100" dirty="0">
              <a:cs typeface="Arial" panose="020B0604020202020204" pitchFamily="34" charset="0"/>
            </a:endParaRPr>
          </a:p>
          <a:p>
            <a:pPr marL="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The grade is given by the teacher and the work place supervisor or other representative of the working life.</a:t>
            </a:r>
          </a:p>
          <a:p>
            <a:pPr marL="171450" indent="-1714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200" dirty="0">
              <a:cs typeface="Arial" panose="020B0604020202020204" pitchFamily="34" charset="0"/>
            </a:endParaRPr>
          </a:p>
          <a:p>
            <a:pPr marL="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Is truly a work-based assessment of the competence and learning outcomes of the student.</a:t>
            </a:r>
          </a:p>
          <a:p>
            <a:pPr marL="285750" indent="-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600" dirty="0">
              <a:cs typeface="Arial" panose="020B0604020202020204" pitchFamily="34" charset="0"/>
            </a:endParaRPr>
          </a:p>
          <a:p>
            <a:pPr marL="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The whole section of curriculum is covered.</a:t>
            </a:r>
          </a:p>
          <a:p>
            <a:pPr marL="0" indent="0" eaLnBrk="1" fontAlgn="auto" hangingPunct="1">
              <a:lnSpc>
                <a:spcPct val="90000"/>
              </a:lnSpc>
              <a:spcAft>
                <a:spcPts val="0"/>
              </a:spcAft>
              <a:buFont typeface="Arial" panose="020B0604020202020204" pitchFamily="34" charset="0"/>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600" dirty="0">
              <a:cs typeface="Arial" panose="020B0604020202020204" pitchFamily="34" charset="0"/>
            </a:endParaRPr>
          </a:p>
        </p:txBody>
      </p:sp>
      <p:pic>
        <p:nvPicPr>
          <p:cNvPr id="7578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63" y="1822450"/>
            <a:ext cx="3068637"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Kuva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4394200"/>
            <a:ext cx="3087687"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87449" y="843533"/>
            <a:ext cx="7292975" cy="706437"/>
          </a:xfrm>
        </p:spPr>
        <p:txBody>
          <a:bodyPr/>
          <a:lstStyle/>
          <a:p>
            <a:pPr eaLnBrk="1" hangingPunct="1">
              <a:defRPr/>
            </a:pPr>
            <a:r>
              <a:rPr lang="fi-FI" sz="2800" b="1" dirty="0">
                <a:solidFill>
                  <a:schemeClr val="accent5">
                    <a:lumMod val="50000"/>
                  </a:schemeClr>
                </a:solidFill>
                <a:ea typeface="+mj-ea"/>
                <a:cs typeface="+mj-cs"/>
              </a:rPr>
              <a:t>Jämsä College </a:t>
            </a:r>
          </a:p>
        </p:txBody>
      </p:sp>
      <p:sp>
        <p:nvSpPr>
          <p:cNvPr id="34819" name="Rectangle 3"/>
          <p:cNvSpPr>
            <a:spLocks noGrp="1" noChangeArrowheads="1"/>
          </p:cNvSpPr>
          <p:nvPr>
            <p:ph idx="1"/>
          </p:nvPr>
        </p:nvSpPr>
        <p:spPr>
          <a:xfrm>
            <a:off x="825499" y="1542319"/>
            <a:ext cx="7654925" cy="3960812"/>
          </a:xfrm>
        </p:spPr>
        <p:txBody>
          <a:bodyPr/>
          <a:lstStyle/>
          <a:p>
            <a:pPr eaLnBrk="1" hangingPunct="1">
              <a:spcBef>
                <a:spcPts val="600"/>
              </a:spcBef>
              <a:spcAft>
                <a:spcPts val="900"/>
              </a:spcAft>
              <a:buFont typeface="Arial" panose="020B0604020202020204" pitchFamily="34" charset="0"/>
              <a:buChar char="•"/>
              <a:defRPr/>
            </a:pPr>
            <a:r>
              <a:rPr lang="en-US" sz="1600" dirty="0">
                <a:ea typeface="MS PGothic" pitchFamily="34" charset="-128"/>
              </a:rPr>
              <a:t>a multidisciplinary educational institution that provides vocational education for both youth and adults.</a:t>
            </a:r>
          </a:p>
          <a:p>
            <a:pPr eaLnBrk="1" hangingPunct="1">
              <a:spcBef>
                <a:spcPts val="600"/>
              </a:spcBef>
              <a:spcAft>
                <a:spcPts val="900"/>
              </a:spcAft>
              <a:buFont typeface="Arial" panose="020B0604020202020204" pitchFamily="34" charset="0"/>
              <a:buChar char="•"/>
              <a:defRPr/>
            </a:pPr>
            <a:r>
              <a:rPr lang="en-US" sz="1600" dirty="0">
                <a:ea typeface="MS PGothic" pitchFamily="34" charset="-128"/>
              </a:rPr>
              <a:t>a part of the </a:t>
            </a:r>
            <a:r>
              <a:rPr lang="en-US" sz="1600" dirty="0" err="1">
                <a:ea typeface="MS PGothic" pitchFamily="34" charset="-128"/>
              </a:rPr>
              <a:t>Jyväskylä</a:t>
            </a:r>
            <a:r>
              <a:rPr lang="en-US" sz="1600" dirty="0">
                <a:ea typeface="MS PGothic" pitchFamily="34" charset="-128"/>
              </a:rPr>
              <a:t> Educational Consortium, the fourth biggest VET provider in Finland.</a:t>
            </a:r>
          </a:p>
          <a:p>
            <a:pPr eaLnBrk="1" hangingPunct="1">
              <a:spcBef>
                <a:spcPts val="600"/>
              </a:spcBef>
              <a:spcAft>
                <a:spcPts val="900"/>
              </a:spcAft>
              <a:buFont typeface="Arial" panose="020B0604020202020204" pitchFamily="34" charset="0"/>
              <a:buChar char="•"/>
              <a:defRPr/>
            </a:pPr>
            <a:r>
              <a:rPr lang="en-US" sz="1600" dirty="0">
                <a:ea typeface="MS PGothic" pitchFamily="34" charset="-128"/>
              </a:rPr>
              <a:t>contributes to the regional development in close cooperation with the working life and other educational institutions. </a:t>
            </a:r>
          </a:p>
          <a:p>
            <a:pPr eaLnBrk="1" hangingPunct="1">
              <a:spcBef>
                <a:spcPts val="600"/>
              </a:spcBef>
              <a:spcAft>
                <a:spcPts val="900"/>
              </a:spcAft>
              <a:buFont typeface="Arial" panose="020B0604020202020204" pitchFamily="34" charset="0"/>
              <a:buChar char="•"/>
              <a:defRPr/>
            </a:pPr>
            <a:r>
              <a:rPr lang="en-US" sz="1600" dirty="0">
                <a:ea typeface="MS PGothic" pitchFamily="34" charset="-128"/>
              </a:rPr>
              <a:t>Is an important partner for the enterprises and </a:t>
            </a:r>
            <a:r>
              <a:rPr lang="en-US" sz="1600" dirty="0" err="1">
                <a:ea typeface="MS PGothic" pitchFamily="34" charset="-128"/>
              </a:rPr>
              <a:t>organisations</a:t>
            </a:r>
            <a:r>
              <a:rPr lang="en-US" sz="1600" dirty="0">
                <a:ea typeface="MS PGothic" pitchFamily="34" charset="-128"/>
              </a:rPr>
              <a:t> in Jämsä region –also an internationally active partner.</a:t>
            </a:r>
          </a:p>
          <a:p>
            <a:pPr eaLnBrk="1" hangingPunct="1">
              <a:defRPr/>
            </a:pPr>
            <a:endParaRPr lang="en-GB" dirty="0">
              <a:ea typeface="MS PGothic" pitchFamily="34" charset="-128"/>
              <a:cs typeface="Arial" panose="020B0604020202020204" pitchFamily="34" charset="0"/>
            </a:endParaRPr>
          </a:p>
          <a:p>
            <a:pPr eaLnBrk="1" hangingPunct="1">
              <a:defRPr/>
            </a:pPr>
            <a:endParaRPr lang="en-US" dirty="0">
              <a:ea typeface="+mn-ea"/>
              <a:cs typeface="+mn-cs"/>
            </a:endParaRPr>
          </a:p>
          <a:p>
            <a:pPr eaLnBrk="1" hangingPunct="1">
              <a:defRPr/>
            </a:pPr>
            <a:endParaRPr lang="fi-FI" dirty="0">
              <a:ea typeface="+mn-ea"/>
              <a:cs typeface="+mn-cs"/>
            </a:endParaRPr>
          </a:p>
        </p:txBody>
      </p:sp>
      <p:pic>
        <p:nvPicPr>
          <p:cNvPr id="54276" name="Kuva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767659"/>
            <a:ext cx="31781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Kuva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3463" y="4767659"/>
            <a:ext cx="30353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Kuva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7659"/>
            <a:ext cx="31765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9632" y="881856"/>
            <a:ext cx="7292975" cy="706437"/>
          </a:xfrm>
        </p:spPr>
        <p:txBody>
          <a:bodyPr/>
          <a:lstStyle/>
          <a:p>
            <a:pPr>
              <a:defRPr/>
            </a:pPr>
            <a:r>
              <a:rPr lang="fi-FI" sz="2800" b="1" dirty="0" err="1">
                <a:solidFill>
                  <a:schemeClr val="accent5">
                    <a:lumMod val="50000"/>
                  </a:schemeClr>
                </a:solidFill>
              </a:rPr>
              <a:t>Competition</a:t>
            </a:r>
            <a:r>
              <a:rPr lang="fi-FI" sz="2800" b="1" dirty="0">
                <a:solidFill>
                  <a:schemeClr val="accent5">
                    <a:lumMod val="50000"/>
                  </a:schemeClr>
                </a:solidFill>
              </a:rPr>
              <a:t> </a:t>
            </a:r>
            <a:r>
              <a:rPr lang="fi-FI" sz="2800" b="1" dirty="0" err="1">
                <a:solidFill>
                  <a:schemeClr val="accent5">
                    <a:lumMod val="50000"/>
                  </a:schemeClr>
                </a:solidFill>
              </a:rPr>
              <a:t>Activities</a:t>
            </a:r>
            <a:endParaRPr lang="fi-FI" sz="2800" b="1" dirty="0">
              <a:solidFill>
                <a:schemeClr val="accent5">
                  <a:lumMod val="50000"/>
                </a:schemeClr>
              </a:solidFill>
            </a:endParaRPr>
          </a:p>
        </p:txBody>
      </p:sp>
      <p:sp>
        <p:nvSpPr>
          <p:cNvPr id="4" name="Sisällön paikkamerkki 2"/>
          <p:cNvSpPr>
            <a:spLocks noGrp="1"/>
          </p:cNvSpPr>
          <p:nvPr>
            <p:ph idx="1"/>
          </p:nvPr>
        </p:nvSpPr>
        <p:spPr>
          <a:xfrm>
            <a:off x="909639" y="1816308"/>
            <a:ext cx="5237162" cy="4643437"/>
          </a:xfrm>
        </p:spPr>
        <p:txBody>
          <a:bodyPr/>
          <a:lstStyle/>
          <a:p>
            <a:pPr marL="285750" indent="-285750" eaLnBrk="1" fontAlgn="auto" hangingPunct="1">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1600" dirty="0">
                <a:cs typeface="Arial" panose="020B0604020202020204" pitchFamily="34" charset="0"/>
              </a:rPr>
              <a:t>The </a:t>
            </a:r>
            <a:r>
              <a:rPr lang="en-GB" sz="1600" dirty="0" err="1">
                <a:cs typeface="Arial" panose="020B0604020202020204" pitchFamily="34" charset="0"/>
              </a:rPr>
              <a:t>Jyväskylä</a:t>
            </a:r>
            <a:r>
              <a:rPr lang="en-GB" sz="1600" dirty="0">
                <a:cs typeface="Arial" panose="020B0604020202020204" pitchFamily="34" charset="0"/>
              </a:rPr>
              <a:t> Educational Consortium supports the participation of its students in national and international competitions.</a:t>
            </a:r>
          </a:p>
          <a:p>
            <a:pPr marL="28575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1600" dirty="0">
              <a:cs typeface="Arial" panose="020B0604020202020204" pitchFamily="34" charset="0"/>
            </a:endParaRPr>
          </a:p>
          <a:p>
            <a:pPr marL="285750" lvl="1" eaLnBrk="1" fontAlgn="auto" hangingPunct="1">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IE" sz="1600" dirty="0">
                <a:cs typeface="Arial" panose="020B0604020202020204" pitchFamily="34" charset="0"/>
              </a:rPr>
              <a:t>Dozens of talented students are coached and prepared for skills competitions every year.</a:t>
            </a:r>
          </a:p>
          <a:p>
            <a:pPr marL="285750" lvl="1" indent="-34290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IE" sz="1600" dirty="0">
              <a:cs typeface="Arial" panose="020B0604020202020204" pitchFamily="34" charset="0"/>
            </a:endParaRPr>
          </a:p>
          <a:p>
            <a:pPr marL="285750" lvl="1" eaLnBrk="1" fontAlgn="auto" hangingPunct="1">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IE" sz="1600" dirty="0">
                <a:cs typeface="Arial" panose="020B0604020202020204" pitchFamily="34" charset="0"/>
              </a:rPr>
              <a:t>Success record of </a:t>
            </a:r>
            <a:r>
              <a:rPr lang="en-IE" sz="1600" dirty="0" err="1">
                <a:cs typeface="Arial" panose="020B0604020202020204" pitchFamily="34" charset="0"/>
              </a:rPr>
              <a:t>Jämsä</a:t>
            </a:r>
            <a:r>
              <a:rPr lang="en-IE" sz="1600" dirty="0">
                <a:cs typeface="Arial" panose="020B0604020202020204" pitchFamily="34" charset="0"/>
              </a:rPr>
              <a:t> College in National and International Skills Competitions in Floristry:</a:t>
            </a:r>
          </a:p>
          <a:p>
            <a:pPr marL="285750" lvl="1" indent="-342900" eaLnBrk="1" fontAlgn="auto" hangingPunct="1">
              <a:lnSpc>
                <a:spcPct val="90000"/>
              </a:lnSpc>
              <a:spcAft>
                <a:spcPts val="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IE" sz="1600" dirty="0">
              <a:cs typeface="Arial" panose="020B0604020202020204" pitchFamily="34" charset="0"/>
            </a:endParaRPr>
          </a:p>
          <a:p>
            <a:pPr marL="685800" lvl="2" indent="-342900" eaLnBrk="1" fontAlgn="auto" hangingPunct="1">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IE" sz="1400" dirty="0" err="1">
                <a:cs typeface="Arial" panose="020B0604020202020204" pitchFamily="34" charset="0"/>
              </a:rPr>
              <a:t>WorldSkills</a:t>
            </a:r>
            <a:r>
              <a:rPr lang="en-IE" sz="1400" dirty="0">
                <a:cs typeface="Arial" panose="020B0604020202020204" pitchFamily="34" charset="0"/>
              </a:rPr>
              <a:t> in Leipzig 2013: Bronze Medal</a:t>
            </a:r>
          </a:p>
          <a:p>
            <a:pPr marL="685800" lvl="2" indent="-342900" eaLnBrk="1" fontAlgn="auto" hangingPunct="1">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IE" sz="1400" dirty="0">
                <a:cs typeface="Arial" panose="020B0604020202020204" pitchFamily="34" charset="0"/>
              </a:rPr>
              <a:t>Finnish Championships Final 2012: double victory in Floristry, representative of Finland for </a:t>
            </a:r>
            <a:r>
              <a:rPr lang="en-IE" sz="1400" dirty="0" err="1">
                <a:cs typeface="Arial" panose="020B0604020202020204" pitchFamily="34" charset="0"/>
              </a:rPr>
              <a:t>WorldSkills</a:t>
            </a:r>
            <a:endParaRPr lang="en-IE" sz="1400" dirty="0">
              <a:cs typeface="Arial" panose="020B0604020202020204" pitchFamily="34" charset="0"/>
            </a:endParaRPr>
          </a:p>
          <a:p>
            <a:pPr marL="685800" lvl="2" indent="-342900" eaLnBrk="1" fontAlgn="auto" hangingPunct="1">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IE" sz="1400" dirty="0" err="1">
                <a:cs typeface="Arial" panose="020B0604020202020204" pitchFamily="34" charset="0"/>
              </a:rPr>
              <a:t>EuroSkills</a:t>
            </a:r>
            <a:r>
              <a:rPr lang="en-IE" sz="1400" dirty="0">
                <a:cs typeface="Arial" panose="020B0604020202020204" pitchFamily="34" charset="0"/>
              </a:rPr>
              <a:t> in Belgium in 2012: sixth </a:t>
            </a:r>
          </a:p>
          <a:p>
            <a:pPr marL="685800" lvl="2" indent="-342900" eaLnBrk="1" fontAlgn="auto" hangingPunct="1">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IE" sz="1400" dirty="0" err="1">
                <a:cs typeface="Arial" panose="020B0604020202020204" pitchFamily="34" charset="0"/>
              </a:rPr>
              <a:t>WorldSkills</a:t>
            </a:r>
            <a:r>
              <a:rPr lang="en-IE" sz="1400" dirty="0">
                <a:cs typeface="Arial" panose="020B0604020202020204" pitchFamily="34" charset="0"/>
              </a:rPr>
              <a:t> in London in 2011: Bronze Medal</a:t>
            </a:r>
            <a:endParaRPr lang="fi-FI" sz="1400" dirty="0">
              <a:cs typeface="Arial" panose="020B0604020202020204" pitchFamily="34" charset="0"/>
            </a:endParaRPr>
          </a:p>
          <a:p>
            <a:pPr eaLnBrk="1" hangingPunct="1">
              <a:defRPr/>
            </a:pPr>
            <a:endParaRPr lang="fi-FI" dirty="0"/>
          </a:p>
          <a:p>
            <a:pPr marL="0" eaLnBrk="1" hangingPunct="1">
              <a:defRPr/>
            </a:pPr>
            <a:endParaRPr lang="fi-FI" dirty="0"/>
          </a:p>
        </p:txBody>
      </p:sp>
      <p:pic>
        <p:nvPicPr>
          <p:cNvPr id="5" name="Kuva 5" descr="jenniina_tiikkainen_nayttis.jpg"/>
          <p:cNvPicPr>
            <a:picLocks noChangeAspect="1"/>
          </p:cNvPicPr>
          <p:nvPr/>
        </p:nvPicPr>
        <p:blipFill>
          <a:blip r:embed="rId2">
            <a:extLst>
              <a:ext uri="{28A0092B-C50C-407E-A947-70E740481C1C}">
                <a14:useLocalDpi xmlns:a14="http://schemas.microsoft.com/office/drawing/2010/main" val="0"/>
              </a:ext>
            </a:extLst>
          </a:blip>
          <a:srcRect l="13617" r="3789"/>
          <a:stretch>
            <a:fillRect/>
          </a:stretch>
        </p:blipFill>
        <p:spPr bwMode="auto">
          <a:xfrm>
            <a:off x="5979986" y="1789967"/>
            <a:ext cx="3036576" cy="2215097"/>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Suorakulmio 7"/>
          <p:cNvSpPr>
            <a:spLocks noChangeArrowheads="1"/>
          </p:cNvSpPr>
          <p:nvPr/>
        </p:nvSpPr>
        <p:spPr bwMode="auto">
          <a:xfrm>
            <a:off x="5848350" y="4138613"/>
            <a:ext cx="31115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9pPr>
          </a:lstStyle>
          <a:p>
            <a:pPr eaLnBrk="1" hangingPunct="1">
              <a:spcBef>
                <a:spcPct val="0"/>
              </a:spcBef>
            </a:pPr>
            <a:r>
              <a:rPr lang="fi-FI" altLang="fi-FI" sz="1200" i="1">
                <a:ea typeface="Geneva" charset="-128"/>
                <a:cs typeface="Arial" panose="020B0604020202020204" pitchFamily="34" charset="0"/>
              </a:rPr>
              <a:t>Jämsä College has been successful in WordsSkills  in Floristry winning bronze in London 2011 (Jenniina Tiikkainen above) and in Leipzig 2013. </a:t>
            </a:r>
          </a:p>
        </p:txBody>
      </p:sp>
      <p:pic>
        <p:nvPicPr>
          <p:cNvPr id="76806" name="Picture 7" descr="skillsfinlandgray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554663"/>
            <a:ext cx="11017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8" descr="taitaja2012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5554663"/>
            <a:ext cx="1549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2988" y="715963"/>
            <a:ext cx="7292975" cy="706437"/>
          </a:xfrm>
        </p:spPr>
        <p:txBody>
          <a:bodyPr/>
          <a:lstStyle/>
          <a:p>
            <a:pPr>
              <a:defRPr/>
            </a:pPr>
            <a:r>
              <a:rPr lang="en-GB" sz="2800" b="1" dirty="0">
                <a:solidFill>
                  <a:schemeClr val="accent5">
                    <a:lumMod val="50000"/>
                  </a:schemeClr>
                </a:solidFill>
              </a:rPr>
              <a:t>Support and Student Services</a:t>
            </a:r>
            <a:endParaRPr lang="fi-FI" sz="2800" b="1" dirty="0">
              <a:solidFill>
                <a:schemeClr val="accent5">
                  <a:lumMod val="50000"/>
                </a:schemeClr>
              </a:solidFill>
            </a:endParaRPr>
          </a:p>
        </p:txBody>
      </p:sp>
      <p:sp>
        <p:nvSpPr>
          <p:cNvPr id="4" name="Rectangle 2"/>
          <p:cNvSpPr txBox="1">
            <a:spLocks noChangeArrowheads="1"/>
          </p:cNvSpPr>
          <p:nvPr/>
        </p:nvSpPr>
        <p:spPr bwMode="auto">
          <a:xfrm>
            <a:off x="1187450" y="1341438"/>
            <a:ext cx="5362575" cy="568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marL="342900" indent="-342900" algn="l" rtl="0" eaLnBrk="0" fontAlgn="base" hangingPunct="0">
              <a:spcBef>
                <a:spcPct val="20000"/>
              </a:spcBef>
              <a:spcAft>
                <a:spcPct val="0"/>
              </a:spcAft>
              <a:defRPr>
                <a:solidFill>
                  <a:schemeClr val="tx1"/>
                </a:solidFill>
                <a:latin typeface="+mn-lt"/>
                <a:ea typeface="ＭＳ Ｐゴシック" panose="020B0600070205080204" pitchFamily="34" charset="-128"/>
                <a:cs typeface="Geneva" charset="0"/>
              </a:defRPr>
            </a:lvl1pPr>
            <a:lvl2pPr marL="742950" indent="-285750" algn="l" rtl="0" eaLnBrk="0" fontAlgn="base" hangingPunct="0">
              <a:spcBef>
                <a:spcPct val="20000"/>
              </a:spcBef>
              <a:spcAft>
                <a:spcPct val="0"/>
              </a:spcAft>
              <a:buChar char="–"/>
              <a:defRPr sz="2000">
                <a:solidFill>
                  <a:schemeClr val="tx1"/>
                </a:solidFill>
                <a:latin typeface="+mn-lt"/>
                <a:ea typeface="+mn-ea"/>
                <a:cs typeface="Geneva" charset="0"/>
              </a:defRPr>
            </a:lvl2pPr>
            <a:lvl3pPr marL="1143000" indent="-228600" algn="l" rtl="0" eaLnBrk="0" fontAlgn="base" hangingPunct="0">
              <a:spcBef>
                <a:spcPct val="20000"/>
              </a:spcBef>
              <a:spcAft>
                <a:spcPct val="0"/>
              </a:spcAft>
              <a:buChar char="•"/>
              <a:defRPr sz="2000">
                <a:solidFill>
                  <a:schemeClr val="tx1"/>
                </a:solidFill>
                <a:latin typeface="+mn-lt"/>
                <a:ea typeface="+mn-ea"/>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Study counselling</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Special education and special needs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Student welfare</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Student health care services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Support of studies and career choices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Supplementary studies towards completing basic education and for improving one’s basic education certificate grades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Career Start Programme to support and prepare school leavers for vocational studies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Student restaurants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Library</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Leisure activities</a:t>
            </a:r>
          </a:p>
          <a:p>
            <a:pPr marL="285750" indent="-285750" eaLnBrk="1" fontAlgn="auto" hangingPunct="1">
              <a:spcBef>
                <a:spcPts val="300"/>
              </a:spcBef>
              <a:spcAft>
                <a:spcPts val="900"/>
              </a:spcAft>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fi-FI" sz="1600" kern="0" dirty="0">
                <a:cs typeface="Arial" panose="020B0604020202020204" pitchFamily="34" charset="0"/>
              </a:rPr>
              <a:t>Student accommodation: residence </a:t>
            </a:r>
            <a:r>
              <a:rPr lang="en-GB" altLang="fi-FI" sz="1600" kern="0" dirty="0"/>
              <a:t>halls</a:t>
            </a:r>
          </a:p>
        </p:txBody>
      </p:sp>
      <p:pic>
        <p:nvPicPr>
          <p:cNvPr id="778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50" y="1138238"/>
            <a:ext cx="2627313"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Kuv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8481" y="3052886"/>
            <a:ext cx="2627583" cy="1902575"/>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Kuva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9050" y="5024438"/>
            <a:ext cx="2667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Kuv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313"/>
            <a:ext cx="89296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Otsikko 1"/>
          <p:cNvSpPr>
            <a:spLocks noGrp="1"/>
          </p:cNvSpPr>
          <p:nvPr>
            <p:ph type="title" idx="4294967295"/>
          </p:nvPr>
        </p:nvSpPr>
        <p:spPr>
          <a:xfrm>
            <a:off x="1851025" y="1138238"/>
            <a:ext cx="7292975" cy="706437"/>
          </a:xfrm>
        </p:spPr>
        <p:txBody>
          <a:bodyPr rtlCol="0">
            <a:normAutofit/>
          </a:bodyPr>
          <a:lstStyle/>
          <a:p>
            <a:pPr eaLnBrk="1" fontAlgn="auto" hangingPunct="1">
              <a:spcAft>
                <a:spcPts val="0"/>
              </a:spcAft>
              <a:defRPr/>
            </a:pPr>
            <a:r>
              <a:rPr lang="fi-FI" altLang="fi-FI">
                <a:solidFill>
                  <a:srgbClr val="00A0B3"/>
                </a:solidFill>
              </a:rPr>
              <a:t>Kuvasivu</a:t>
            </a:r>
          </a:p>
        </p:txBody>
      </p:sp>
      <p:pic>
        <p:nvPicPr>
          <p:cNvPr id="78852" name="Sisällön paikkamerkki 4" descr="_MG_0873-pienennetty.jpg"/>
          <p:cNvPicPr>
            <a:picLocks noGrp="1" noChangeAspect="1"/>
          </p:cNvPicPr>
          <p:nvPr>
            <p:ph idx="4294967295"/>
          </p:nvPr>
        </p:nvPicPr>
        <p:blipFill>
          <a:blip r:embed="rId4">
            <a:extLst>
              <a:ext uri="{28A0092B-C50C-407E-A947-70E740481C1C}">
                <a14:useLocalDpi xmlns:a14="http://schemas.microsoft.com/office/drawing/2010/main" val="0"/>
              </a:ext>
            </a:extLst>
          </a:blip>
          <a:srcRect l="10266" t="-398"/>
          <a:stretch>
            <a:fillRect/>
          </a:stretch>
        </p:blipFill>
        <p:spPr>
          <a:xfrm>
            <a:off x="-128588" y="-100013"/>
            <a:ext cx="9272588" cy="6989763"/>
          </a:xfrm>
        </p:spPr>
      </p:pic>
      <p:sp>
        <p:nvSpPr>
          <p:cNvPr id="4" name="Rectangle 5"/>
          <p:cNvSpPr>
            <a:spLocks noChangeArrowheads="1"/>
          </p:cNvSpPr>
          <p:nvPr/>
        </p:nvSpPr>
        <p:spPr bwMode="auto">
          <a:xfrm>
            <a:off x="4752975" y="5445125"/>
            <a:ext cx="4483100" cy="630238"/>
          </a:xfrm>
          <a:prstGeom prst="rect">
            <a:avLst/>
          </a:prstGeom>
          <a:solidFill>
            <a:srgbClr val="009999">
              <a:alpha val="80000"/>
            </a:srgbClr>
          </a:solidFill>
          <a:ln w="9525">
            <a:noFill/>
            <a:round/>
            <a:headEnd/>
            <a:tailEnd/>
          </a:ln>
          <a:effectLst>
            <a:outerShdw blurRad="50800" dist="38100" dir="2700000" algn="tl" rotWithShape="0">
              <a:prstClr val="black">
                <a:alpha val="40000"/>
              </a:prstClr>
            </a:outerShdw>
          </a:effectLst>
        </p:spPr>
        <p:txBody>
          <a:bodyPr lIns="360000" tIns="46800" rIns="90000" bIns="46800" anchor="ctr"/>
          <a:lstStyle/>
          <a:p>
            <a:pPr defTabSz="449263" eaLnBrk="1" hangingPunct="1">
              <a:spcBef>
                <a:spcPts val="8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i-FI" sz="2000" b="1" dirty="0" err="1">
                <a:solidFill>
                  <a:srgbClr val="FFFFFF"/>
                </a:solidFill>
                <a:latin typeface="Arial" charset="0"/>
                <a:ea typeface="MS PGothic" pitchFamily="34" charset="-128"/>
              </a:rPr>
              <a:t>Vocational</a:t>
            </a:r>
            <a:r>
              <a:rPr lang="fi-FI" sz="2000" b="1" dirty="0">
                <a:solidFill>
                  <a:srgbClr val="FFFFFF"/>
                </a:solidFill>
                <a:latin typeface="Arial" charset="0"/>
                <a:ea typeface="MS PGothic" pitchFamily="34" charset="-128"/>
              </a:rPr>
              <a:t> </a:t>
            </a:r>
            <a:r>
              <a:rPr lang="fi-FI" sz="2000" b="1" dirty="0" err="1">
                <a:solidFill>
                  <a:srgbClr val="FFFFFF"/>
                </a:solidFill>
                <a:latin typeface="Arial" charset="0"/>
                <a:ea typeface="MS PGothic" pitchFamily="34" charset="-128"/>
              </a:rPr>
              <a:t>Adult</a:t>
            </a:r>
            <a:r>
              <a:rPr lang="fi-FI" sz="2000" b="1" dirty="0">
                <a:solidFill>
                  <a:srgbClr val="FFFFFF"/>
                </a:solidFill>
                <a:latin typeface="Arial" charset="0"/>
                <a:ea typeface="MS PGothic" pitchFamily="34" charset="-128"/>
              </a:rPr>
              <a:t> </a:t>
            </a:r>
            <a:r>
              <a:rPr lang="fi-FI" sz="2000" b="1" dirty="0" err="1">
                <a:solidFill>
                  <a:srgbClr val="FFFFFF"/>
                </a:solidFill>
                <a:latin typeface="Arial" charset="0"/>
                <a:ea typeface="MS PGothic" pitchFamily="34" charset="-128"/>
              </a:rPr>
              <a:t>Education</a:t>
            </a:r>
            <a:endParaRPr lang="fi-FI" sz="2000" b="1" dirty="0">
              <a:solidFill>
                <a:srgbClr val="FFFFFF"/>
              </a:solidFill>
              <a:latin typeface="Arial" charset="0"/>
              <a:ea typeface="MS PGothic"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87624" y="908720"/>
            <a:ext cx="7292975" cy="706437"/>
          </a:xfrm>
        </p:spPr>
        <p:txBody>
          <a:bodyPr/>
          <a:lstStyle/>
          <a:p>
            <a:pPr>
              <a:defRPr/>
            </a:pPr>
            <a:r>
              <a:rPr lang="fi-FI" sz="2800" b="1" dirty="0" err="1">
                <a:solidFill>
                  <a:schemeClr val="accent5">
                    <a:lumMod val="50000"/>
                  </a:schemeClr>
                </a:solidFill>
              </a:rPr>
              <a:t>Vocational</a:t>
            </a:r>
            <a:r>
              <a:rPr lang="fi-FI" sz="2800" b="1" dirty="0">
                <a:solidFill>
                  <a:schemeClr val="accent5">
                    <a:lumMod val="50000"/>
                  </a:schemeClr>
                </a:solidFill>
              </a:rPr>
              <a:t> </a:t>
            </a:r>
            <a:r>
              <a:rPr lang="fi-FI" sz="2800" b="1" dirty="0" err="1">
                <a:solidFill>
                  <a:schemeClr val="accent5">
                    <a:lumMod val="50000"/>
                  </a:schemeClr>
                </a:solidFill>
              </a:rPr>
              <a:t>Adult</a:t>
            </a:r>
            <a:r>
              <a:rPr lang="fi-FI" sz="2800" b="1" dirty="0">
                <a:solidFill>
                  <a:schemeClr val="accent5">
                    <a:lumMod val="50000"/>
                  </a:schemeClr>
                </a:solidFill>
              </a:rPr>
              <a:t> </a:t>
            </a:r>
            <a:r>
              <a:rPr lang="fi-FI" sz="2800" b="1" dirty="0" err="1">
                <a:solidFill>
                  <a:schemeClr val="accent5">
                    <a:lumMod val="50000"/>
                  </a:schemeClr>
                </a:solidFill>
              </a:rPr>
              <a:t>Education</a:t>
            </a:r>
            <a:endParaRPr lang="fi-FI" sz="2800" b="1" dirty="0">
              <a:solidFill>
                <a:schemeClr val="accent5">
                  <a:lumMod val="50000"/>
                </a:schemeClr>
              </a:solidFill>
            </a:endParaRPr>
          </a:p>
        </p:txBody>
      </p:sp>
      <p:sp>
        <p:nvSpPr>
          <p:cNvPr id="4" name="Sisällön paikkamerkki 2"/>
          <p:cNvSpPr txBox="1">
            <a:spLocks/>
          </p:cNvSpPr>
          <p:nvPr/>
        </p:nvSpPr>
        <p:spPr bwMode="auto">
          <a:xfrm>
            <a:off x="899592" y="1844675"/>
            <a:ext cx="4464050"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ormAutofit/>
          </a:bodyPr>
          <a:lstStyle>
            <a:lvl1pPr marL="342900" indent="-342900">
              <a:spcBef>
                <a:spcPct val="20000"/>
              </a:spcBef>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9pPr>
          </a:lstStyle>
          <a:p>
            <a:pPr eaLnBrk="1" hangingPunct="1">
              <a:spcAft>
                <a:spcPts val="900"/>
              </a:spcAft>
              <a:buFont typeface="Arial" panose="020B0604020202020204" pitchFamily="34" charset="0"/>
              <a:buChar char="•"/>
              <a:defRPr/>
            </a:pPr>
            <a:r>
              <a:rPr lang="fi-FI" altLang="fi-FI" sz="1600" dirty="0" err="1">
                <a:cs typeface="Arial" panose="020B0604020202020204" pitchFamily="34" charset="0"/>
              </a:rPr>
              <a:t>Adult</a:t>
            </a:r>
            <a:r>
              <a:rPr lang="fi-FI" altLang="fi-FI" sz="1600" dirty="0">
                <a:cs typeface="Arial" panose="020B0604020202020204" pitchFamily="34" charset="0"/>
              </a:rPr>
              <a:t> </a:t>
            </a:r>
            <a:r>
              <a:rPr lang="fi-FI" altLang="fi-FI" sz="1600" dirty="0" err="1">
                <a:cs typeface="Arial" panose="020B0604020202020204" pitchFamily="34" charset="0"/>
              </a:rPr>
              <a:t>education</a:t>
            </a:r>
            <a:r>
              <a:rPr lang="fi-FI" altLang="fi-FI" sz="1600" dirty="0">
                <a:cs typeface="Arial" panose="020B0604020202020204" pitchFamily="34" charset="0"/>
              </a:rPr>
              <a:t> is </a:t>
            </a:r>
            <a:r>
              <a:rPr lang="fi-FI" altLang="fi-FI" sz="1600" dirty="0" err="1">
                <a:cs typeface="Arial" panose="020B0604020202020204" pitchFamily="34" charset="0"/>
              </a:rPr>
              <a:t>planned</a:t>
            </a:r>
            <a:r>
              <a:rPr lang="fi-FI" altLang="fi-FI" sz="1600" dirty="0">
                <a:cs typeface="Arial" panose="020B0604020202020204" pitchFamily="34" charset="0"/>
              </a:rPr>
              <a:t> and </a:t>
            </a:r>
            <a:r>
              <a:rPr lang="fi-FI" altLang="fi-FI" sz="1600" dirty="0" err="1">
                <a:cs typeface="Arial" panose="020B0604020202020204" pitchFamily="34" charset="0"/>
              </a:rPr>
              <a:t>developed</a:t>
            </a:r>
            <a:r>
              <a:rPr lang="fi-FI" altLang="fi-FI" sz="1600" dirty="0">
                <a:cs typeface="Arial" panose="020B0604020202020204" pitchFamily="34" charset="0"/>
              </a:rPr>
              <a:t> </a:t>
            </a:r>
            <a:r>
              <a:rPr lang="fi-FI" altLang="fi-FI" sz="1600" dirty="0" err="1">
                <a:cs typeface="Arial" panose="020B0604020202020204" pitchFamily="34" charset="0"/>
              </a:rPr>
              <a:t>together</a:t>
            </a:r>
            <a:r>
              <a:rPr lang="fi-FI" altLang="fi-FI" sz="1600" dirty="0">
                <a:cs typeface="Arial" panose="020B0604020202020204" pitchFamily="34" charset="0"/>
              </a:rPr>
              <a:t> </a:t>
            </a:r>
            <a:r>
              <a:rPr lang="fi-FI" altLang="fi-FI" sz="1600" dirty="0" err="1">
                <a:cs typeface="Arial" panose="020B0604020202020204" pitchFamily="34" charset="0"/>
              </a:rPr>
              <a:t>with</a:t>
            </a:r>
            <a:r>
              <a:rPr lang="fi-FI" altLang="fi-FI" sz="1600" dirty="0">
                <a:cs typeface="Arial" panose="020B0604020202020204" pitchFamily="34" charset="0"/>
              </a:rPr>
              <a:t> </a:t>
            </a:r>
            <a:r>
              <a:rPr lang="fi-FI" altLang="fi-FI" sz="1600" dirty="0" err="1">
                <a:cs typeface="Arial" panose="020B0604020202020204" pitchFamily="34" charset="0"/>
              </a:rPr>
              <a:t>working</a:t>
            </a:r>
            <a:r>
              <a:rPr lang="fi-FI" altLang="fi-FI" sz="1600" dirty="0">
                <a:cs typeface="Arial" panose="020B0604020202020204" pitchFamily="34" charset="0"/>
              </a:rPr>
              <a:t> life</a:t>
            </a:r>
          </a:p>
          <a:p>
            <a:pPr eaLnBrk="1" hangingPunct="1">
              <a:buFont typeface="Arial" panose="020B0604020202020204" pitchFamily="34" charset="0"/>
              <a:buChar char="•"/>
              <a:defRPr/>
            </a:pPr>
            <a:r>
              <a:rPr lang="fi-FI" altLang="fi-FI" sz="1600" dirty="0">
                <a:cs typeface="Arial" panose="020B0604020202020204" pitchFamily="34" charset="0"/>
              </a:rPr>
              <a:t>It is a </a:t>
            </a:r>
            <a:r>
              <a:rPr lang="fi-FI" altLang="fi-FI" sz="1600" dirty="0" err="1">
                <a:cs typeface="Arial" panose="020B0604020202020204" pitchFamily="34" charset="0"/>
              </a:rPr>
              <a:t>possibility</a:t>
            </a:r>
            <a:r>
              <a:rPr lang="fi-FI" altLang="fi-FI" sz="1600" dirty="0">
                <a:cs typeface="Arial" panose="020B0604020202020204" pitchFamily="34" charset="0"/>
              </a:rPr>
              <a:t> for </a:t>
            </a: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education</a:t>
            </a:r>
            <a:r>
              <a:rPr lang="fi-FI" altLang="fi-FI" sz="1600" dirty="0">
                <a:cs typeface="Arial" panose="020B0604020202020204" pitchFamily="34" charset="0"/>
              </a:rPr>
              <a:t> </a:t>
            </a:r>
            <a:r>
              <a:rPr lang="fi-FI" altLang="fi-FI" sz="1600" dirty="0" err="1">
                <a:cs typeface="Arial" panose="020B0604020202020204" pitchFamily="34" charset="0"/>
              </a:rPr>
              <a:t>provider</a:t>
            </a:r>
            <a:r>
              <a:rPr lang="fi-FI" altLang="fi-FI" sz="1600" dirty="0">
                <a:cs typeface="Arial" panose="020B0604020202020204" pitchFamily="34" charset="0"/>
              </a:rPr>
              <a:t> and </a:t>
            </a: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students</a:t>
            </a:r>
            <a:r>
              <a:rPr lang="fi-FI" altLang="fi-FI" sz="1600" dirty="0">
                <a:cs typeface="Arial" panose="020B0604020202020204" pitchFamily="34" charset="0"/>
              </a:rPr>
              <a:t> to </a:t>
            </a:r>
            <a:r>
              <a:rPr lang="fi-FI" altLang="fi-FI" sz="1600" dirty="0" err="1">
                <a:cs typeface="Arial" panose="020B0604020202020204" pitchFamily="34" charset="0"/>
              </a:rPr>
              <a:t>answer</a:t>
            </a:r>
            <a:r>
              <a:rPr lang="fi-FI" altLang="fi-FI" sz="1600" dirty="0">
                <a:cs typeface="Arial" panose="020B0604020202020204" pitchFamily="34" charset="0"/>
              </a:rPr>
              <a:t> and </a:t>
            </a:r>
            <a:r>
              <a:rPr lang="fi-FI" altLang="fi-FI" sz="1600" dirty="0" err="1">
                <a:cs typeface="Arial" panose="020B0604020202020204" pitchFamily="34" charset="0"/>
              </a:rPr>
              <a:t>learn</a:t>
            </a:r>
            <a:r>
              <a:rPr lang="fi-FI" altLang="fi-FI" sz="1600" dirty="0">
                <a:cs typeface="Arial" panose="020B0604020202020204" pitchFamily="34" charset="0"/>
              </a:rPr>
              <a:t> for </a:t>
            </a: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present</a:t>
            </a:r>
            <a:r>
              <a:rPr lang="fi-FI" altLang="fi-FI" sz="1600" dirty="0">
                <a:cs typeface="Arial" panose="020B0604020202020204" pitchFamily="34" charset="0"/>
              </a:rPr>
              <a:t> </a:t>
            </a:r>
            <a:r>
              <a:rPr lang="fi-FI" altLang="fi-FI" sz="1600" dirty="0" err="1">
                <a:cs typeface="Arial" panose="020B0604020202020204" pitchFamily="34" charset="0"/>
              </a:rPr>
              <a:t>needs</a:t>
            </a:r>
            <a:r>
              <a:rPr lang="fi-FI" altLang="fi-FI" sz="1600" dirty="0">
                <a:cs typeface="Arial" panose="020B0604020202020204" pitchFamily="34" charset="0"/>
              </a:rPr>
              <a:t> of </a:t>
            </a:r>
            <a:r>
              <a:rPr lang="fi-FI" altLang="fi-FI" sz="1600" dirty="0" err="1">
                <a:cs typeface="Arial" panose="020B0604020202020204" pitchFamily="34" charset="0"/>
              </a:rPr>
              <a:t>working</a:t>
            </a:r>
            <a:r>
              <a:rPr lang="fi-FI" altLang="fi-FI" sz="1600" dirty="0">
                <a:cs typeface="Arial" panose="020B0604020202020204" pitchFamily="34" charset="0"/>
              </a:rPr>
              <a:t> life. </a:t>
            </a:r>
          </a:p>
          <a:p>
            <a:pPr eaLnBrk="1" hangingPunct="1">
              <a:defRPr/>
            </a:pPr>
            <a:endParaRPr lang="fi-FI" altLang="fi-FI" sz="1600" dirty="0">
              <a:cs typeface="Arial" panose="020B0604020202020204" pitchFamily="34" charset="0"/>
            </a:endParaRPr>
          </a:p>
          <a:p>
            <a:pPr eaLnBrk="1" hangingPunct="1">
              <a:defRPr/>
            </a:pPr>
            <a:r>
              <a:rPr lang="fi-FI" altLang="fi-FI" sz="1600" dirty="0">
                <a:cs typeface="Arial" panose="020B0604020202020204" pitchFamily="34" charset="0"/>
              </a:rPr>
              <a:t>Jämsä College</a:t>
            </a:r>
          </a:p>
          <a:p>
            <a:pPr eaLnBrk="1" hangingPunct="1">
              <a:spcAft>
                <a:spcPts val="900"/>
              </a:spcAft>
              <a:buFont typeface="Arial" panose="020B0604020202020204" pitchFamily="34" charset="0"/>
              <a:buChar char="•"/>
              <a:defRPr/>
            </a:pPr>
            <a:r>
              <a:rPr lang="fi-FI" altLang="fi-FI" sz="1600" dirty="0" err="1">
                <a:cs typeface="Arial" panose="020B0604020202020204" pitchFamily="34" charset="0"/>
              </a:rPr>
              <a:t>offers</a:t>
            </a:r>
            <a:r>
              <a:rPr lang="fi-FI" altLang="fi-FI" sz="1600" dirty="0">
                <a:cs typeface="Arial" panose="020B0604020202020204" pitchFamily="34" charset="0"/>
              </a:rPr>
              <a:t> </a:t>
            </a:r>
            <a:r>
              <a:rPr lang="fi-FI" altLang="fi-FI" sz="1600" dirty="0" err="1">
                <a:cs typeface="Arial" panose="020B0604020202020204" pitchFamily="34" charset="0"/>
              </a:rPr>
              <a:t>forestry</a:t>
            </a:r>
            <a:r>
              <a:rPr lang="fi-FI" altLang="fi-FI" sz="1600" dirty="0">
                <a:cs typeface="Arial" panose="020B0604020202020204" pitchFamily="34" charset="0"/>
              </a:rPr>
              <a:t> </a:t>
            </a:r>
            <a:r>
              <a:rPr lang="fi-FI" altLang="fi-FI" sz="1600" dirty="0" err="1">
                <a:cs typeface="Arial" panose="020B0604020202020204" pitchFamily="34" charset="0"/>
              </a:rPr>
              <a:t>education</a:t>
            </a:r>
            <a:r>
              <a:rPr lang="fi-FI" altLang="fi-FI" sz="1600" dirty="0">
                <a:cs typeface="Arial" panose="020B0604020202020204" pitchFamily="34" charset="0"/>
              </a:rPr>
              <a:t> </a:t>
            </a:r>
            <a:r>
              <a:rPr lang="fi-FI" altLang="fi-FI" sz="1600" dirty="0" err="1">
                <a:cs typeface="Arial" panose="020B0604020202020204" pitchFamily="34" charset="0"/>
              </a:rPr>
              <a:t>directed</a:t>
            </a:r>
            <a:r>
              <a:rPr lang="fi-FI" altLang="fi-FI" sz="1600" dirty="0">
                <a:cs typeface="Arial" panose="020B0604020202020204" pitchFamily="34" charset="0"/>
              </a:rPr>
              <a:t> esp. for </a:t>
            </a:r>
            <a:r>
              <a:rPr lang="fi-FI" altLang="fi-FI" sz="1600" dirty="0" err="1">
                <a:cs typeface="Arial" panose="020B0604020202020204" pitchFamily="34" charset="0"/>
              </a:rPr>
              <a:t>women</a:t>
            </a:r>
            <a:r>
              <a:rPr lang="fi-FI" altLang="fi-FI" sz="1600" dirty="0">
                <a:cs typeface="Arial" panose="020B0604020202020204" pitchFamily="34" charset="0"/>
              </a:rPr>
              <a:t> on </a:t>
            </a: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Study</a:t>
            </a:r>
            <a:r>
              <a:rPr lang="fi-FI" altLang="fi-FI" sz="1600" dirty="0">
                <a:cs typeface="Arial" panose="020B0604020202020204" pitchFamily="34" charset="0"/>
              </a:rPr>
              <a:t> </a:t>
            </a:r>
            <a:r>
              <a:rPr lang="fi-FI" altLang="fi-FI" sz="1600" dirty="0" err="1">
                <a:cs typeface="Arial" panose="020B0604020202020204" pitchFamily="34" charset="0"/>
              </a:rPr>
              <a:t>Programme</a:t>
            </a:r>
            <a:r>
              <a:rPr lang="fi-FI" altLang="fi-FI" sz="1600" dirty="0">
                <a:cs typeface="Arial" panose="020B0604020202020204" pitchFamily="34" charset="0"/>
              </a:rPr>
              <a:t> in </a:t>
            </a:r>
            <a:r>
              <a:rPr lang="fi-FI" altLang="fi-FI" sz="1600" dirty="0" err="1">
                <a:cs typeface="Arial" panose="020B0604020202020204" pitchFamily="34" charset="0"/>
              </a:rPr>
              <a:t>Forest</a:t>
            </a:r>
            <a:r>
              <a:rPr lang="fi-FI" altLang="fi-FI" sz="1600" dirty="0">
                <a:cs typeface="Arial" panose="020B0604020202020204" pitchFamily="34" charset="0"/>
              </a:rPr>
              <a:t> Machine </a:t>
            </a:r>
            <a:r>
              <a:rPr lang="fi-FI" altLang="fi-FI" sz="1600" dirty="0" err="1">
                <a:cs typeface="Arial" panose="020B0604020202020204" pitchFamily="34" charset="0"/>
              </a:rPr>
              <a:t>Operator</a:t>
            </a:r>
            <a:r>
              <a:rPr lang="fi-FI" altLang="fi-FI" sz="1600" dirty="0">
                <a:cs typeface="Arial" panose="020B0604020202020204" pitchFamily="34" charset="0"/>
              </a:rPr>
              <a:t>.</a:t>
            </a:r>
          </a:p>
          <a:p>
            <a:pPr eaLnBrk="1" hangingPunct="1">
              <a:buFont typeface="Arial" panose="020B0604020202020204" pitchFamily="34" charset="0"/>
              <a:buChar char="•"/>
              <a:defRPr/>
            </a:pPr>
            <a:r>
              <a:rPr lang="fi-FI" altLang="fi-FI" sz="1600" dirty="0" err="1">
                <a:cs typeface="Arial" panose="020B0604020202020204" pitchFamily="34" charset="0"/>
              </a:rPr>
              <a:t>has</a:t>
            </a:r>
            <a:r>
              <a:rPr lang="fi-FI" altLang="fi-FI" sz="1600" dirty="0">
                <a:cs typeface="Arial" panose="020B0604020202020204" pitchFamily="34" charset="0"/>
              </a:rPr>
              <a:t> </a:t>
            </a:r>
            <a:r>
              <a:rPr lang="fi-FI" altLang="fi-FI" sz="1600" dirty="0" err="1">
                <a:cs typeface="Arial" panose="020B0604020202020204" pitchFamily="34" charset="0"/>
              </a:rPr>
              <a:t>developed</a:t>
            </a:r>
            <a:r>
              <a:rPr lang="fi-FI" altLang="fi-FI" sz="1600" dirty="0">
                <a:cs typeface="Arial" panose="020B0604020202020204" pitchFamily="34" charset="0"/>
              </a:rPr>
              <a:t> and </a:t>
            </a:r>
            <a:r>
              <a:rPr lang="fi-FI" altLang="fi-FI" sz="1600" dirty="0" err="1">
                <a:cs typeface="Arial" panose="020B0604020202020204" pitchFamily="34" charset="0"/>
              </a:rPr>
              <a:t>initiated</a:t>
            </a:r>
            <a:r>
              <a:rPr lang="fi-FI" altLang="fi-FI" sz="1600" dirty="0">
                <a:cs typeface="Arial" panose="020B0604020202020204" pitchFamily="34" charset="0"/>
              </a:rPr>
              <a:t> </a:t>
            </a: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first</a:t>
            </a:r>
            <a:r>
              <a:rPr lang="fi-FI" altLang="fi-FI" sz="1600" dirty="0">
                <a:cs typeface="Arial" panose="020B0604020202020204" pitchFamily="34" charset="0"/>
              </a:rPr>
              <a:t> </a:t>
            </a:r>
            <a:r>
              <a:rPr lang="fi-FI" altLang="fi-FI" sz="1600" dirty="0" err="1">
                <a:cs typeface="Arial" panose="020B0604020202020204" pitchFamily="34" charset="0"/>
              </a:rPr>
              <a:t>Specialist</a:t>
            </a:r>
            <a:r>
              <a:rPr lang="fi-FI" altLang="fi-FI" sz="1600" dirty="0">
                <a:cs typeface="Arial" panose="020B0604020202020204" pitchFamily="34" charset="0"/>
              </a:rPr>
              <a:t> </a:t>
            </a:r>
            <a:r>
              <a:rPr lang="fi-FI" altLang="fi-FI" sz="1600" dirty="0" err="1">
                <a:cs typeface="Arial" panose="020B0604020202020204" pitchFamily="34" charset="0"/>
              </a:rPr>
              <a:t>Qualification</a:t>
            </a:r>
            <a:r>
              <a:rPr lang="fi-FI" altLang="fi-FI" sz="1600" dirty="0">
                <a:cs typeface="Arial" panose="020B0604020202020204" pitchFamily="34" charset="0"/>
              </a:rPr>
              <a:t> in </a:t>
            </a:r>
            <a:r>
              <a:rPr lang="fi-FI" altLang="fi-FI" sz="1600" dirty="0" err="1">
                <a:cs typeface="Arial" panose="020B0604020202020204" pitchFamily="34" charset="0"/>
              </a:rPr>
              <a:t>Handicrafts</a:t>
            </a:r>
            <a:r>
              <a:rPr lang="fi-FI" altLang="fi-FI" sz="1600" dirty="0">
                <a:cs typeface="Arial" panose="020B0604020202020204" pitchFamily="34" charset="0"/>
              </a:rPr>
              <a:t> </a:t>
            </a:r>
            <a:r>
              <a:rPr lang="fi-FI" altLang="fi-FI" sz="1600" dirty="0" err="1">
                <a:cs typeface="Arial" panose="020B0604020202020204" pitchFamily="34" charset="0"/>
              </a:rPr>
              <a:t>specialising</a:t>
            </a:r>
            <a:r>
              <a:rPr lang="fi-FI" altLang="fi-FI" sz="1600" dirty="0">
                <a:cs typeface="Arial" panose="020B0604020202020204" pitchFamily="34" charset="0"/>
              </a:rPr>
              <a:t> in </a:t>
            </a:r>
            <a:r>
              <a:rPr lang="fi-FI" altLang="fi-FI" sz="1600" dirty="0" err="1">
                <a:cs typeface="Arial" panose="020B0604020202020204" pitchFamily="34" charset="0"/>
              </a:rPr>
              <a:t>restoration</a:t>
            </a:r>
            <a:r>
              <a:rPr lang="fi-FI" altLang="fi-FI" sz="1600" dirty="0">
                <a:cs typeface="Arial" panose="020B0604020202020204" pitchFamily="34" charset="0"/>
              </a:rPr>
              <a:t> of </a:t>
            </a:r>
            <a:r>
              <a:rPr lang="fi-FI" altLang="fi-FI" sz="1600" dirty="0" err="1">
                <a:cs typeface="Arial" panose="020B0604020202020204" pitchFamily="34" charset="0"/>
              </a:rPr>
              <a:t>antique</a:t>
            </a:r>
            <a:r>
              <a:rPr lang="fi-FI" altLang="fi-FI" sz="1600" dirty="0">
                <a:cs typeface="Arial" panose="020B0604020202020204" pitchFamily="34" charset="0"/>
              </a:rPr>
              <a:t> </a:t>
            </a:r>
            <a:r>
              <a:rPr lang="fi-FI" altLang="fi-FI" sz="1600" dirty="0" err="1">
                <a:cs typeface="Arial" panose="020B0604020202020204" pitchFamily="34" charset="0"/>
              </a:rPr>
              <a:t>vehicles</a:t>
            </a:r>
            <a:r>
              <a:rPr lang="fi-FI" altLang="fi-FI" sz="1600" dirty="0">
                <a:cs typeface="Arial" panose="020B0604020202020204" pitchFamily="34" charset="0"/>
              </a:rPr>
              <a:t>.</a:t>
            </a:r>
          </a:p>
          <a:p>
            <a:pPr marL="457200" lvl="1" indent="0" eaLnBrk="1" hangingPunct="1">
              <a:buNone/>
              <a:defRPr/>
            </a:pPr>
            <a:endParaRPr lang="fi-FI" altLang="fi-FI" sz="1600" dirty="0"/>
          </a:p>
          <a:p>
            <a:pPr lvl="1" eaLnBrk="1" hangingPunct="1">
              <a:buFont typeface="Arial" panose="020B0604020202020204" pitchFamily="34" charset="0"/>
              <a:buChar char="•"/>
              <a:defRPr/>
            </a:pPr>
            <a:endParaRPr lang="fi-FI" altLang="fi-FI" sz="1600" dirty="0"/>
          </a:p>
        </p:txBody>
      </p:sp>
      <p:pic>
        <p:nvPicPr>
          <p:cNvPr id="80900" name="Picture 2" descr="061-ao-jamsa-paino-0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75" y="1844675"/>
            <a:ext cx="33480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Kuv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2775" y="4149725"/>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87624" y="980728"/>
            <a:ext cx="7292975" cy="704850"/>
          </a:xfrm>
        </p:spPr>
        <p:txBody>
          <a:bodyPr/>
          <a:lstStyle/>
          <a:p>
            <a:pPr>
              <a:defRPr/>
            </a:pPr>
            <a:r>
              <a:rPr lang="fi-FI" sz="2800" b="1" dirty="0" err="1">
                <a:solidFill>
                  <a:schemeClr val="accent5">
                    <a:lumMod val="50000"/>
                  </a:schemeClr>
                </a:solidFill>
              </a:rPr>
              <a:t>Vocational</a:t>
            </a:r>
            <a:r>
              <a:rPr lang="fi-FI" sz="2800" b="1" dirty="0">
                <a:solidFill>
                  <a:schemeClr val="accent5">
                    <a:lumMod val="50000"/>
                  </a:schemeClr>
                </a:solidFill>
              </a:rPr>
              <a:t> </a:t>
            </a:r>
            <a:r>
              <a:rPr lang="fi-FI" sz="2800" b="1" dirty="0" err="1">
                <a:solidFill>
                  <a:schemeClr val="accent5">
                    <a:lumMod val="50000"/>
                  </a:schemeClr>
                </a:solidFill>
              </a:rPr>
              <a:t>Adult</a:t>
            </a:r>
            <a:r>
              <a:rPr lang="fi-FI" sz="2800" b="1" dirty="0">
                <a:solidFill>
                  <a:schemeClr val="accent5">
                    <a:lumMod val="50000"/>
                  </a:schemeClr>
                </a:solidFill>
              </a:rPr>
              <a:t> </a:t>
            </a:r>
            <a:r>
              <a:rPr lang="fi-FI" sz="2800" b="1" dirty="0" err="1">
                <a:solidFill>
                  <a:schemeClr val="accent5">
                    <a:lumMod val="50000"/>
                  </a:schemeClr>
                </a:solidFill>
              </a:rPr>
              <a:t>Education</a:t>
            </a:r>
            <a:r>
              <a:rPr lang="fi-FI" sz="2800" b="1" dirty="0">
                <a:solidFill>
                  <a:schemeClr val="accent5">
                    <a:lumMod val="50000"/>
                  </a:schemeClr>
                </a:solidFill>
              </a:rPr>
              <a:t> – </a:t>
            </a:r>
            <a:r>
              <a:rPr lang="fi-FI" sz="2800" b="1" dirty="0" err="1">
                <a:solidFill>
                  <a:schemeClr val="accent5">
                    <a:lumMod val="50000"/>
                  </a:schemeClr>
                </a:solidFill>
              </a:rPr>
              <a:t>Competence-based</a:t>
            </a:r>
            <a:r>
              <a:rPr lang="fi-FI" sz="2800" b="1" dirty="0">
                <a:solidFill>
                  <a:schemeClr val="accent5">
                    <a:lumMod val="50000"/>
                  </a:schemeClr>
                </a:solidFill>
              </a:rPr>
              <a:t> </a:t>
            </a:r>
            <a:r>
              <a:rPr lang="fi-FI" sz="2800" b="1" dirty="0" err="1">
                <a:solidFill>
                  <a:schemeClr val="accent5">
                    <a:lumMod val="50000"/>
                  </a:schemeClr>
                </a:solidFill>
              </a:rPr>
              <a:t>Qualifications</a:t>
            </a:r>
            <a:endParaRPr lang="fi-FI" sz="2800" b="1" dirty="0">
              <a:solidFill>
                <a:schemeClr val="accent5">
                  <a:lumMod val="50000"/>
                </a:schemeClr>
              </a:solidFill>
            </a:endParaRPr>
          </a:p>
        </p:txBody>
      </p:sp>
      <p:sp>
        <p:nvSpPr>
          <p:cNvPr id="4" name="Sisällön paikkamerkki 2"/>
          <p:cNvSpPr>
            <a:spLocks noGrp="1"/>
          </p:cNvSpPr>
          <p:nvPr>
            <p:ph idx="1"/>
          </p:nvPr>
        </p:nvSpPr>
        <p:spPr>
          <a:xfrm>
            <a:off x="827584" y="2205038"/>
            <a:ext cx="5761038" cy="4176712"/>
          </a:xfrm>
        </p:spPr>
        <p:txBody>
          <a:bodyPr rtlCol="0">
            <a:normAutofit/>
          </a:bodyPr>
          <a:lstStyle/>
          <a:p>
            <a:pPr eaLnBrk="1" fontAlgn="auto" hangingPunct="1">
              <a:spcAft>
                <a:spcPts val="900"/>
              </a:spcAft>
              <a:buFont typeface="Arial" panose="020B0604020202020204" pitchFamily="34" charset="0"/>
              <a:buChar char="•"/>
              <a:tabLst>
                <a:tab pos="269875" algn="l"/>
                <a:tab pos="539750" algn="l"/>
                <a:tab pos="809625" algn="l"/>
              </a:tabLst>
              <a:defRPr/>
            </a:pPr>
            <a:r>
              <a:rPr lang="en-GB" sz="1600" dirty="0">
                <a:cs typeface="Arial" panose="020B0604020202020204" pitchFamily="34" charset="0"/>
              </a:rPr>
              <a:t>The competence-based qualification system is specially designed for adults. It has been successfully implemented for over ten years.</a:t>
            </a:r>
          </a:p>
          <a:p>
            <a:pPr eaLnBrk="1" fontAlgn="auto" hangingPunct="1">
              <a:spcAft>
                <a:spcPts val="900"/>
              </a:spcAft>
              <a:buFont typeface="Arial" panose="020B0604020202020204" pitchFamily="34" charset="0"/>
              <a:buChar char="•"/>
              <a:tabLst>
                <a:tab pos="269875" algn="l"/>
                <a:tab pos="539750" algn="l"/>
                <a:tab pos="809625" algn="l"/>
              </a:tabLst>
              <a:defRPr/>
            </a:pPr>
            <a:r>
              <a:rPr lang="en-GB" sz="1600" dirty="0">
                <a:cs typeface="Arial" panose="020B0604020202020204" pitchFamily="34" charset="0"/>
              </a:rPr>
              <a:t>A total of 52 different vocational upper secondary qualifications and more than 300 further vocational qualifications and specialist vocational qualifications can be completed in the system nationwide. </a:t>
            </a:r>
          </a:p>
          <a:p>
            <a:pPr eaLnBrk="1" fontAlgn="auto" hangingPunct="1">
              <a:spcAft>
                <a:spcPts val="0"/>
              </a:spcAft>
              <a:buFont typeface="Arial" panose="020B0604020202020204" pitchFamily="34" charset="0"/>
              <a:buChar char="•"/>
              <a:tabLst>
                <a:tab pos="269875" algn="l"/>
                <a:tab pos="539750" algn="l"/>
                <a:tab pos="809625" algn="l"/>
              </a:tabLst>
              <a:defRPr/>
            </a:pPr>
            <a:r>
              <a:rPr lang="en-GB" sz="1600" dirty="0">
                <a:cs typeface="Arial" panose="020B0604020202020204" pitchFamily="34" charset="0"/>
              </a:rPr>
              <a:t>Business, industry and the public sector are active partners in the implementation and development of competence-based qualifications</a:t>
            </a:r>
            <a:r>
              <a:rPr lang="en-GB" sz="1600" dirty="0"/>
              <a:t>.</a:t>
            </a:r>
          </a:p>
        </p:txBody>
      </p:sp>
      <p:pic>
        <p:nvPicPr>
          <p:cNvPr id="81924" name="Kuva 4" descr="hieroja_9906_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5089" y="2205038"/>
            <a:ext cx="2449523" cy="367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9632" y="1117763"/>
            <a:ext cx="7292975" cy="706437"/>
          </a:xfrm>
        </p:spPr>
        <p:txBody>
          <a:bodyPr/>
          <a:lstStyle/>
          <a:p>
            <a:pPr>
              <a:defRPr/>
            </a:pPr>
            <a:r>
              <a:rPr lang="fi-FI" sz="2800" b="1" dirty="0" err="1">
                <a:solidFill>
                  <a:schemeClr val="accent5">
                    <a:lumMod val="50000"/>
                  </a:schemeClr>
                </a:solidFill>
              </a:rPr>
              <a:t>Competence</a:t>
            </a:r>
            <a:r>
              <a:rPr lang="fi-FI" sz="2800" b="1" dirty="0">
                <a:solidFill>
                  <a:schemeClr val="accent5">
                    <a:lumMod val="50000"/>
                  </a:schemeClr>
                </a:solidFill>
              </a:rPr>
              <a:t> </a:t>
            </a:r>
            <a:r>
              <a:rPr lang="fi-FI" sz="2800" b="1" dirty="0" err="1">
                <a:solidFill>
                  <a:schemeClr val="accent5">
                    <a:lumMod val="50000"/>
                  </a:schemeClr>
                </a:solidFill>
              </a:rPr>
              <a:t>Demonstrations</a:t>
            </a:r>
            <a:endParaRPr lang="fi-FI" sz="2800" b="1" dirty="0">
              <a:solidFill>
                <a:schemeClr val="accent5">
                  <a:lumMod val="50000"/>
                </a:schemeClr>
              </a:solidFill>
            </a:endParaRPr>
          </a:p>
        </p:txBody>
      </p:sp>
      <p:sp>
        <p:nvSpPr>
          <p:cNvPr id="4" name="Rectangle 3"/>
          <p:cNvSpPr txBox="1">
            <a:spLocks/>
          </p:cNvSpPr>
          <p:nvPr/>
        </p:nvSpPr>
        <p:spPr bwMode="auto">
          <a:xfrm>
            <a:off x="965945" y="1824200"/>
            <a:ext cx="7586662"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tabLst>
                <a:tab pos="269875" algn="l"/>
                <a:tab pos="539750" algn="l"/>
                <a:tab pos="809625"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tabLst>
                <a:tab pos="269875" algn="l"/>
                <a:tab pos="539750" algn="l"/>
                <a:tab pos="809625" algn="l"/>
              </a:tabLst>
              <a:defRPr sz="2000">
                <a:solidFill>
                  <a:schemeClr val="tx1"/>
                </a:solidFill>
                <a:latin typeface="Arial" panose="020B0604020202020204" pitchFamily="34" charset="0"/>
                <a:ea typeface="Geneva" charset="-128"/>
                <a:cs typeface="Geneva" charset="-128"/>
              </a:defRPr>
            </a:lvl9pPr>
          </a:lstStyle>
          <a:p>
            <a:pPr marL="285750" indent="-285750" eaLnBrk="1" hangingPunct="1">
              <a:buFont typeface="Arial" panose="020B0604020202020204" pitchFamily="34" charset="0"/>
              <a:buChar char="•"/>
              <a:defRPr/>
            </a:pPr>
            <a:r>
              <a:rPr lang="fi-FI" altLang="fi-FI" sz="1600" dirty="0">
                <a:cs typeface="Arial" panose="020B0604020202020204" pitchFamily="34" charset="0"/>
              </a:rPr>
              <a:t>In </a:t>
            </a:r>
            <a:r>
              <a:rPr lang="fi-FI" altLang="fi-FI" sz="1600" dirty="0" err="1">
                <a:cs typeface="Arial" panose="020B0604020202020204" pitchFamily="34" charset="0"/>
              </a:rPr>
              <a:t>vocational</a:t>
            </a:r>
            <a:r>
              <a:rPr lang="fi-FI" altLang="fi-FI" sz="1600" dirty="0">
                <a:cs typeface="Arial" panose="020B0604020202020204" pitchFamily="34" charset="0"/>
              </a:rPr>
              <a:t> </a:t>
            </a:r>
            <a:r>
              <a:rPr lang="fi-FI" altLang="fi-FI" sz="1600" dirty="0" err="1">
                <a:cs typeface="Arial" panose="020B0604020202020204" pitchFamily="34" charset="0"/>
              </a:rPr>
              <a:t>adult</a:t>
            </a:r>
            <a:r>
              <a:rPr lang="fi-FI" altLang="fi-FI" sz="1600" dirty="0">
                <a:cs typeface="Arial" panose="020B0604020202020204" pitchFamily="34" charset="0"/>
              </a:rPr>
              <a:t> </a:t>
            </a:r>
            <a:r>
              <a:rPr lang="fi-FI" altLang="fi-FI" sz="1600" dirty="0" err="1">
                <a:cs typeface="Arial" panose="020B0604020202020204" pitchFamily="34" charset="0"/>
              </a:rPr>
              <a:t>education</a:t>
            </a:r>
            <a:r>
              <a:rPr lang="fi-FI" altLang="fi-FI" sz="1600" dirty="0">
                <a:cs typeface="Arial" panose="020B0604020202020204" pitchFamily="34" charset="0"/>
              </a:rPr>
              <a:t>, </a:t>
            </a:r>
            <a:r>
              <a:rPr lang="en-GB" altLang="fi-FI" sz="1600" dirty="0">
                <a:cs typeface="Arial" panose="020B0604020202020204" pitchFamily="34" charset="0"/>
              </a:rPr>
              <a:t>competence-based qualification is a flexible way to maintain and update one’</a:t>
            </a:r>
            <a:r>
              <a:rPr lang="en-GB" altLang="ja-JP" sz="1600" dirty="0">
                <a:cs typeface="Arial" panose="020B0604020202020204" pitchFamily="34" charset="0"/>
              </a:rPr>
              <a:t>s competence.</a:t>
            </a:r>
          </a:p>
          <a:p>
            <a:pPr marL="285750" indent="-285750" eaLnBrk="1" hangingPunct="1">
              <a:buFont typeface="Arial" panose="020B0604020202020204" pitchFamily="34" charset="0"/>
              <a:buChar char="•"/>
              <a:defRPr/>
            </a:pPr>
            <a:endParaRPr lang="en-GB" altLang="ja-JP" sz="1600" dirty="0">
              <a:cs typeface="Arial" panose="020B0604020202020204" pitchFamily="34" charset="0"/>
            </a:endParaRPr>
          </a:p>
          <a:p>
            <a:pPr marL="285750" indent="-285750" eaLnBrk="1" hangingPunct="1">
              <a:buFont typeface="Arial" panose="020B0604020202020204" pitchFamily="34" charset="0"/>
              <a:buChar char="•"/>
              <a:defRPr/>
            </a:pP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focus</a:t>
            </a:r>
            <a:r>
              <a:rPr lang="fi-FI" altLang="fi-FI" sz="1600" dirty="0">
                <a:cs typeface="Arial" panose="020B0604020202020204" pitchFamily="34" charset="0"/>
              </a:rPr>
              <a:t> is on </a:t>
            </a:r>
            <a:r>
              <a:rPr lang="fi-FI" altLang="fi-FI" sz="1600" dirty="0" err="1">
                <a:cs typeface="Arial" panose="020B0604020202020204" pitchFamily="34" charset="0"/>
              </a:rPr>
              <a:t>competence</a:t>
            </a:r>
            <a:r>
              <a:rPr lang="fi-FI" altLang="fi-FI" sz="1600" dirty="0">
                <a:cs typeface="Arial" panose="020B0604020202020204" pitchFamily="34" charset="0"/>
              </a:rPr>
              <a:t> </a:t>
            </a:r>
            <a:r>
              <a:rPr lang="fi-FI" altLang="fi-FI" sz="1600" dirty="0" err="1">
                <a:cs typeface="Arial" panose="020B0604020202020204" pitchFamily="34" charset="0"/>
              </a:rPr>
              <a:t>demonstrations</a:t>
            </a:r>
            <a:r>
              <a:rPr lang="fi-FI" altLang="fi-FI" sz="1600" dirty="0">
                <a:cs typeface="Arial" panose="020B0604020202020204" pitchFamily="34" charset="0"/>
              </a:rPr>
              <a:t>, </a:t>
            </a:r>
            <a:r>
              <a:rPr lang="fi-FI" altLang="fi-FI" sz="1600" dirty="0" err="1">
                <a:cs typeface="Arial" panose="020B0604020202020204" pitchFamily="34" charset="0"/>
              </a:rPr>
              <a:t>which</a:t>
            </a:r>
            <a:r>
              <a:rPr lang="fi-FI" altLang="fi-FI" sz="1600" dirty="0">
                <a:cs typeface="Arial" panose="020B0604020202020204" pitchFamily="34" charset="0"/>
              </a:rPr>
              <a:t> </a:t>
            </a:r>
            <a:r>
              <a:rPr lang="fi-FI" altLang="fi-FI" sz="1600" dirty="0" err="1">
                <a:cs typeface="Arial" panose="020B0604020202020204" pitchFamily="34" charset="0"/>
              </a:rPr>
              <a:t>give</a:t>
            </a:r>
            <a:r>
              <a:rPr lang="fi-FI" altLang="fi-FI" sz="1600" dirty="0">
                <a:cs typeface="Arial" panose="020B0604020202020204" pitchFamily="34" charset="0"/>
              </a:rPr>
              <a:t> </a:t>
            </a:r>
            <a:r>
              <a:rPr lang="fi-FI" altLang="fi-FI" sz="1600" dirty="0" err="1">
                <a:cs typeface="Arial" panose="020B0604020202020204" pitchFamily="34" charset="0"/>
              </a:rPr>
              <a:t>skilled</a:t>
            </a:r>
            <a:r>
              <a:rPr lang="fi-FI" altLang="fi-FI" sz="1600" dirty="0">
                <a:cs typeface="Arial" panose="020B0604020202020204" pitchFamily="34" charset="0"/>
              </a:rPr>
              <a:t> </a:t>
            </a:r>
            <a:r>
              <a:rPr lang="fi-FI" altLang="fi-FI" sz="1600" dirty="0" err="1">
                <a:cs typeface="Arial" panose="020B0604020202020204" pitchFamily="34" charset="0"/>
              </a:rPr>
              <a:t>workers</a:t>
            </a:r>
            <a:r>
              <a:rPr lang="fi-FI" altLang="fi-FI" sz="1600" dirty="0">
                <a:cs typeface="Arial" panose="020B0604020202020204" pitchFamily="34" charset="0"/>
              </a:rPr>
              <a:t> an </a:t>
            </a:r>
            <a:r>
              <a:rPr lang="fi-FI" altLang="fi-FI" sz="1600" dirty="0" err="1">
                <a:cs typeface="Arial" panose="020B0604020202020204" pitchFamily="34" charset="0"/>
              </a:rPr>
              <a:t>opportunity</a:t>
            </a:r>
            <a:r>
              <a:rPr lang="fi-FI" altLang="fi-FI" sz="1600" dirty="0">
                <a:cs typeface="Arial" panose="020B0604020202020204" pitchFamily="34" charset="0"/>
              </a:rPr>
              <a:t> to </a:t>
            </a:r>
            <a:r>
              <a:rPr lang="fi-FI" altLang="fi-FI" sz="1600" dirty="0" err="1">
                <a:cs typeface="Arial" panose="020B0604020202020204" pitchFamily="34" charset="0"/>
              </a:rPr>
              <a:t>obtain</a:t>
            </a:r>
            <a:r>
              <a:rPr lang="fi-FI" altLang="fi-FI" sz="1600" dirty="0">
                <a:cs typeface="Arial" panose="020B0604020202020204" pitchFamily="34" charset="0"/>
              </a:rPr>
              <a:t> a </a:t>
            </a:r>
            <a:r>
              <a:rPr lang="fi-FI" altLang="fi-FI" sz="1600" dirty="0" err="1">
                <a:cs typeface="Arial" panose="020B0604020202020204" pitchFamily="34" charset="0"/>
              </a:rPr>
              <a:t>competence-based</a:t>
            </a:r>
            <a:r>
              <a:rPr lang="fi-FI" altLang="fi-FI" sz="1600" dirty="0">
                <a:cs typeface="Arial" panose="020B0604020202020204" pitchFamily="34" charset="0"/>
              </a:rPr>
              <a:t> </a:t>
            </a:r>
            <a:r>
              <a:rPr lang="fi-FI" altLang="fi-FI" sz="1600" dirty="0" err="1">
                <a:cs typeface="Arial" panose="020B0604020202020204" pitchFamily="34" charset="0"/>
              </a:rPr>
              <a:t>qualification</a:t>
            </a:r>
            <a:r>
              <a:rPr lang="fi-FI" altLang="fi-FI" sz="1600" dirty="0">
                <a:cs typeface="Arial" panose="020B0604020202020204" pitchFamily="34" charset="0"/>
              </a:rPr>
              <a:t>.</a:t>
            </a:r>
          </a:p>
          <a:p>
            <a:pPr marL="285750" indent="-285750" eaLnBrk="1" hangingPunct="1">
              <a:buFont typeface="Arial" panose="020B0604020202020204" pitchFamily="34" charset="0"/>
              <a:buChar char="•"/>
              <a:defRPr/>
            </a:pPr>
            <a:endParaRPr lang="en-GB" altLang="ja-JP" sz="1600" dirty="0">
              <a:cs typeface="Arial" panose="020B0604020202020204" pitchFamily="34" charset="0"/>
            </a:endParaRPr>
          </a:p>
          <a:p>
            <a:pPr marL="285750" indent="-285750" eaLnBrk="1" hangingPunct="1">
              <a:buFont typeface="Arial" panose="020B0604020202020204" pitchFamily="34" charset="0"/>
              <a:buChar char="•"/>
              <a:defRPr/>
            </a:pPr>
            <a:r>
              <a:rPr lang="en-GB" altLang="fi-FI" sz="1600" dirty="0">
                <a:cs typeface="Arial" panose="020B0604020202020204" pitchFamily="34" charset="0"/>
              </a:rPr>
              <a:t>The skills are demonstrated in authentic work situations via competence demonstrations.</a:t>
            </a:r>
          </a:p>
          <a:p>
            <a:pPr marL="285750" indent="-285750" eaLnBrk="1" hangingPunct="1">
              <a:buFont typeface="Arial" panose="020B0604020202020204" pitchFamily="34" charset="0"/>
              <a:buChar char="•"/>
              <a:defRPr/>
            </a:pPr>
            <a:endParaRPr lang="en-GB" altLang="fi-FI" sz="1600" dirty="0">
              <a:cs typeface="Arial" panose="020B0604020202020204" pitchFamily="34" charset="0"/>
            </a:endParaRPr>
          </a:p>
          <a:p>
            <a:pPr marL="285750" indent="-285750" eaLnBrk="1" hangingPunct="1">
              <a:buFont typeface="Arial" panose="020B0604020202020204" pitchFamily="34" charset="0"/>
              <a:buChar char="•"/>
              <a:defRPr/>
            </a:pPr>
            <a:r>
              <a:rPr lang="en-GB" altLang="fi-FI" sz="1600" dirty="0">
                <a:cs typeface="Arial" panose="020B0604020202020204" pitchFamily="34" charset="0"/>
              </a:rPr>
              <a:t>The system allows the student to be credited for previously acquired competence no matter, where or how it has been gained.</a:t>
            </a:r>
          </a:p>
          <a:p>
            <a:pPr marL="285750" indent="-285750" eaLnBrk="1" hangingPunct="1">
              <a:buFont typeface="Arial" panose="020B0604020202020204" pitchFamily="34" charset="0"/>
              <a:buChar char="•"/>
              <a:defRPr/>
            </a:pPr>
            <a:endParaRPr lang="fi-FI" altLang="fi-FI" sz="1600" dirty="0">
              <a:cs typeface="Arial" panose="020B0604020202020204" pitchFamily="34" charset="0"/>
            </a:endParaRPr>
          </a:p>
          <a:p>
            <a:pPr marL="285750" indent="-285750" eaLnBrk="1" hangingPunct="1">
              <a:buFont typeface="Arial" panose="020B0604020202020204" pitchFamily="34" charset="0"/>
              <a:buChar char="•"/>
              <a:defRPr/>
            </a:pPr>
            <a:r>
              <a:rPr lang="fi-FI" altLang="fi-FI" sz="1600" dirty="0" err="1">
                <a:cs typeface="Arial" panose="020B0604020202020204" pitchFamily="34" charset="0"/>
              </a:rPr>
              <a:t>Skills</a:t>
            </a:r>
            <a:r>
              <a:rPr lang="fi-FI" altLang="fi-FI" sz="1600" dirty="0">
                <a:cs typeface="Arial" panose="020B0604020202020204" pitchFamily="34" charset="0"/>
              </a:rPr>
              <a:t>, </a:t>
            </a:r>
            <a:r>
              <a:rPr lang="fi-FI" altLang="fi-FI" sz="1600" dirty="0" err="1">
                <a:cs typeface="Arial" panose="020B0604020202020204" pitchFamily="34" charset="0"/>
              </a:rPr>
              <a:t>knowledge</a:t>
            </a:r>
            <a:r>
              <a:rPr lang="fi-FI" altLang="fi-FI" sz="1600" dirty="0">
                <a:cs typeface="Arial" panose="020B0604020202020204" pitchFamily="34" charset="0"/>
              </a:rPr>
              <a:t> and </a:t>
            </a:r>
            <a:r>
              <a:rPr lang="fi-FI" altLang="fi-FI" sz="1600" dirty="0" err="1">
                <a:cs typeface="Arial" panose="020B0604020202020204" pitchFamily="34" charset="0"/>
              </a:rPr>
              <a:t>competence</a:t>
            </a:r>
            <a:r>
              <a:rPr lang="fi-FI" altLang="fi-FI" sz="1600" dirty="0">
                <a:cs typeface="Arial" panose="020B0604020202020204" pitchFamily="34" charset="0"/>
              </a:rPr>
              <a:t> </a:t>
            </a:r>
            <a:r>
              <a:rPr lang="fi-FI" altLang="fi-FI" sz="1600" dirty="0" err="1">
                <a:cs typeface="Arial" panose="020B0604020202020204" pitchFamily="34" charset="0"/>
              </a:rPr>
              <a:t>are</a:t>
            </a:r>
            <a:r>
              <a:rPr lang="fi-FI" altLang="fi-FI" sz="1600" dirty="0">
                <a:cs typeface="Arial" panose="020B0604020202020204" pitchFamily="34" charset="0"/>
              </a:rPr>
              <a:t> </a:t>
            </a:r>
            <a:r>
              <a:rPr lang="fi-FI" altLang="fi-FI" sz="1600" dirty="0" err="1">
                <a:cs typeface="Arial" panose="020B0604020202020204" pitchFamily="34" charset="0"/>
              </a:rPr>
              <a:t>assessed</a:t>
            </a:r>
            <a:r>
              <a:rPr lang="fi-FI" altLang="fi-FI" sz="1600" dirty="0">
                <a:cs typeface="Arial" panose="020B0604020202020204" pitchFamily="34" charset="0"/>
              </a:rPr>
              <a:t> to </a:t>
            </a:r>
            <a:r>
              <a:rPr lang="fi-FI" altLang="fi-FI" sz="1600" dirty="0" err="1">
                <a:cs typeface="Arial" panose="020B0604020202020204" pitchFamily="34" charset="0"/>
              </a:rPr>
              <a:t>cover</a:t>
            </a:r>
            <a:r>
              <a:rPr lang="fi-FI" altLang="fi-FI" sz="1600" dirty="0">
                <a:cs typeface="Arial" panose="020B0604020202020204" pitchFamily="34" charset="0"/>
              </a:rPr>
              <a:t> </a:t>
            </a:r>
            <a:r>
              <a:rPr lang="fi-FI" altLang="fi-FI" sz="1600" dirty="0" err="1">
                <a:cs typeface="Arial" panose="020B0604020202020204" pitchFamily="34" charset="0"/>
              </a:rPr>
              <a:t>all</a:t>
            </a:r>
            <a:r>
              <a:rPr lang="fi-FI" altLang="fi-FI" sz="1600" dirty="0">
                <a:cs typeface="Arial" panose="020B0604020202020204" pitchFamily="34" charset="0"/>
              </a:rPr>
              <a:t> </a:t>
            </a:r>
            <a:r>
              <a:rPr lang="fi-FI" altLang="fi-FI" sz="1600" dirty="0" err="1">
                <a:cs typeface="Arial" panose="020B0604020202020204" pitchFamily="34" charset="0"/>
              </a:rPr>
              <a:t>the</a:t>
            </a:r>
            <a:r>
              <a:rPr lang="fi-FI" altLang="fi-FI" sz="1600" dirty="0">
                <a:cs typeface="Arial" panose="020B0604020202020204" pitchFamily="34" charset="0"/>
              </a:rPr>
              <a:t> </a:t>
            </a:r>
            <a:r>
              <a:rPr lang="fi-FI" altLang="fi-FI" sz="1600" dirty="0" err="1">
                <a:cs typeface="Arial" panose="020B0604020202020204" pitchFamily="34" charset="0"/>
              </a:rPr>
              <a:t>areas</a:t>
            </a:r>
            <a:r>
              <a:rPr lang="fi-FI" altLang="fi-FI" sz="1600" dirty="0">
                <a:cs typeface="Arial" panose="020B0604020202020204" pitchFamily="34" charset="0"/>
              </a:rPr>
              <a:t> of </a:t>
            </a:r>
            <a:r>
              <a:rPr lang="fi-FI" altLang="fi-FI" sz="1600" dirty="0" err="1">
                <a:cs typeface="Arial" panose="020B0604020202020204" pitchFamily="34" charset="0"/>
              </a:rPr>
              <a:t>vocational</a:t>
            </a:r>
            <a:r>
              <a:rPr lang="fi-FI" altLang="fi-FI" sz="1600" dirty="0">
                <a:cs typeface="Arial" panose="020B0604020202020204" pitchFamily="34" charset="0"/>
              </a:rPr>
              <a:t> </a:t>
            </a:r>
            <a:r>
              <a:rPr lang="fi-FI" altLang="fi-FI" sz="1600" dirty="0" err="1">
                <a:cs typeface="Arial" panose="020B0604020202020204" pitchFamily="34" charset="0"/>
              </a:rPr>
              <a:t>qualification</a:t>
            </a:r>
            <a:r>
              <a:rPr lang="fi-FI" altLang="fi-FI" sz="1600" dirty="0">
                <a:cs typeface="Arial" panose="020B0604020202020204"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6347" r="9535"/>
          <a:stretch/>
        </p:blipFill>
        <p:spPr bwMode="auto">
          <a:xfrm>
            <a:off x="1259632" y="2611888"/>
            <a:ext cx="3816424"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M &amp; P\Desktop\Koulu kuvat\IMG_017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4068"/>
          <a:stretch/>
        </p:blipFill>
        <p:spPr>
          <a:xfrm>
            <a:off x="5364088" y="2594867"/>
            <a:ext cx="2971647" cy="3403600"/>
          </a:xfrm>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5"/>
          <p:cNvSpPr txBox="1">
            <a:spLocks noChangeArrowheads="1"/>
          </p:cNvSpPr>
          <p:nvPr/>
        </p:nvSpPr>
        <p:spPr bwMode="auto">
          <a:xfrm>
            <a:off x="5507038" y="6388100"/>
            <a:ext cx="33131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9pPr>
          </a:lstStyle>
          <a:p>
            <a:pPr algn="r" eaLnBrk="1" hangingPunct="1">
              <a:spcBef>
                <a:spcPct val="50000"/>
              </a:spcBef>
            </a:pPr>
            <a:r>
              <a:rPr lang="fi-FI" altLang="fi-FI" sz="800">
                <a:ea typeface="Geneva" charset="-128"/>
                <a:cs typeface="Arial" panose="020B0604020202020204" pitchFamily="34" charset="0"/>
              </a:rPr>
              <a:t>Photos: Maria Sissonen and the Department of Forestry</a:t>
            </a:r>
          </a:p>
        </p:txBody>
      </p:sp>
      <p:sp>
        <p:nvSpPr>
          <p:cNvPr id="7" name="Otsikko 4"/>
          <p:cNvSpPr txBox="1">
            <a:spLocks/>
          </p:cNvSpPr>
          <p:nvPr/>
        </p:nvSpPr>
        <p:spPr bwMode="auto">
          <a:xfrm>
            <a:off x="1187624" y="1081980"/>
            <a:ext cx="7272486"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ormAutofit/>
          </a:bodyPr>
          <a:lstStyle>
            <a:lvl1pPr algn="l" rtl="0" eaLnBrk="0" fontAlgn="base" hangingPunct="0">
              <a:spcBef>
                <a:spcPct val="0"/>
              </a:spcBef>
              <a:spcAft>
                <a:spcPct val="0"/>
              </a:spcAft>
              <a:defRPr sz="2400">
                <a:solidFill>
                  <a:schemeClr val="tx2"/>
                </a:solidFill>
                <a:latin typeface="+mj-lt"/>
                <a:ea typeface="ＭＳ Ｐゴシック" panose="020B0600070205080204" pitchFamily="34" charset="-128"/>
                <a:cs typeface="Geneva" charset="0"/>
              </a:defRPr>
            </a:lvl1pPr>
            <a:lvl2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2pPr>
            <a:lvl3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3pPr>
            <a:lvl4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4pPr>
            <a:lvl5pPr algn="l" rtl="0" eaLnBrk="0" fontAlgn="base" hangingPunct="0">
              <a:spcBef>
                <a:spcPct val="0"/>
              </a:spcBef>
              <a:spcAft>
                <a:spcPct val="0"/>
              </a:spcAft>
              <a:defRPr sz="2400">
                <a:solidFill>
                  <a:schemeClr val="tx2"/>
                </a:solidFill>
                <a:latin typeface="Arial" charset="0"/>
                <a:ea typeface="ＭＳ Ｐゴシック" panose="020B0600070205080204" pitchFamily="34" charset="-128"/>
                <a:cs typeface="Geneva" charset="0"/>
              </a:defRPr>
            </a:lvl5pPr>
            <a:lvl6pPr marL="457200" algn="l" rtl="0" fontAlgn="base">
              <a:spcBef>
                <a:spcPct val="0"/>
              </a:spcBef>
              <a:spcAft>
                <a:spcPct val="0"/>
              </a:spcAft>
              <a:defRPr sz="2400">
                <a:solidFill>
                  <a:schemeClr val="tx2"/>
                </a:solidFill>
                <a:latin typeface="Arial" charset="0"/>
                <a:ea typeface="Geneva" charset="0"/>
              </a:defRPr>
            </a:lvl6pPr>
            <a:lvl7pPr marL="914400" algn="l" rtl="0" fontAlgn="base">
              <a:spcBef>
                <a:spcPct val="0"/>
              </a:spcBef>
              <a:spcAft>
                <a:spcPct val="0"/>
              </a:spcAft>
              <a:defRPr sz="2400">
                <a:solidFill>
                  <a:schemeClr val="tx2"/>
                </a:solidFill>
                <a:latin typeface="Arial" charset="0"/>
                <a:ea typeface="Geneva" charset="0"/>
              </a:defRPr>
            </a:lvl7pPr>
            <a:lvl8pPr marL="1371600" algn="l" rtl="0" fontAlgn="base">
              <a:spcBef>
                <a:spcPct val="0"/>
              </a:spcBef>
              <a:spcAft>
                <a:spcPct val="0"/>
              </a:spcAft>
              <a:defRPr sz="2400">
                <a:solidFill>
                  <a:schemeClr val="tx2"/>
                </a:solidFill>
                <a:latin typeface="Arial" charset="0"/>
                <a:ea typeface="Geneva" charset="0"/>
              </a:defRPr>
            </a:lvl8pPr>
            <a:lvl9pPr marL="1828800" algn="l" rtl="0" fontAlgn="base">
              <a:spcBef>
                <a:spcPct val="0"/>
              </a:spcBef>
              <a:spcAft>
                <a:spcPct val="0"/>
              </a:spcAft>
              <a:defRPr sz="2400">
                <a:solidFill>
                  <a:schemeClr val="tx2"/>
                </a:solidFill>
                <a:latin typeface="Arial" charset="0"/>
                <a:ea typeface="Geneva" charset="0"/>
              </a:defRPr>
            </a:lvl9pPr>
          </a:lstStyle>
          <a:p>
            <a:pPr eaLnBrk="1" fontAlgn="auto" hangingPunct="1">
              <a:spcAft>
                <a:spcPts val="0"/>
              </a:spcAft>
              <a:defRPr/>
            </a:pPr>
            <a:r>
              <a:rPr lang="fi-FI" sz="4000" b="1" kern="0" dirty="0" err="1">
                <a:solidFill>
                  <a:schemeClr val="accent5">
                    <a:lumMod val="50000"/>
                  </a:schemeClr>
                </a:solidFill>
              </a:rPr>
              <a:t>Welcome</a:t>
            </a:r>
            <a:r>
              <a:rPr lang="fi-FI" sz="4000" b="1" kern="0" dirty="0">
                <a:solidFill>
                  <a:schemeClr val="accent5">
                    <a:lumMod val="50000"/>
                  </a:schemeClr>
                </a:solidFill>
              </a:rPr>
              <a:t> to Jämsä </a:t>
            </a:r>
            <a:r>
              <a:rPr lang="fi-FI" sz="4000" b="1" kern="0" dirty="0" err="1">
                <a:solidFill>
                  <a:schemeClr val="accent5">
                    <a:lumMod val="50000"/>
                  </a:schemeClr>
                </a:solidFill>
              </a:rPr>
              <a:t>Region</a:t>
            </a:r>
            <a:r>
              <a:rPr lang="fi-FI" sz="4000" b="1" kern="0" dirty="0">
                <a:solidFill>
                  <a:schemeClr val="accent5">
                    <a:lumMod val="50000"/>
                  </a:schemeClr>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1259632" y="1038035"/>
            <a:ext cx="7292975" cy="518758"/>
          </a:xfrm>
        </p:spPr>
        <p:txBody>
          <a:bodyPr/>
          <a:lstStyle/>
          <a:p>
            <a:pPr algn="l" eaLnBrk="1" hangingPunct="1">
              <a:defRPr/>
            </a:pPr>
            <a:r>
              <a:rPr lang="fi-FI" altLang="fi-FI" sz="2800" b="1" dirty="0">
                <a:solidFill>
                  <a:schemeClr val="accent5">
                    <a:lumMod val="50000"/>
                  </a:schemeClr>
                </a:solidFill>
              </a:rPr>
              <a:t>Jämsä College - Myllymäki </a:t>
            </a:r>
            <a:r>
              <a:rPr lang="fi-FI" altLang="fi-FI" sz="2800" b="1" dirty="0" err="1">
                <a:solidFill>
                  <a:schemeClr val="accent5">
                    <a:lumMod val="50000"/>
                  </a:schemeClr>
                </a:solidFill>
              </a:rPr>
              <a:t>Campuses</a:t>
            </a:r>
            <a:r>
              <a:rPr lang="fi-FI" altLang="fi-FI" sz="2800" b="1" dirty="0">
                <a:solidFill>
                  <a:schemeClr val="accent5">
                    <a:lumMod val="50000"/>
                  </a:schemeClr>
                </a:solidFill>
              </a:rPr>
              <a:t> </a:t>
            </a:r>
            <a:br>
              <a:rPr lang="fi-FI" altLang="fi-FI" sz="3200" b="1" dirty="0">
                <a:solidFill>
                  <a:schemeClr val="accent5">
                    <a:lumMod val="50000"/>
                  </a:schemeClr>
                </a:solidFill>
              </a:rPr>
            </a:br>
            <a:br>
              <a:rPr lang="fi-FI" altLang="fi-FI" sz="1600" b="1" dirty="0">
                <a:solidFill>
                  <a:schemeClr val="hlink"/>
                </a:solidFill>
              </a:rPr>
            </a:br>
            <a:endParaRPr lang="fi-FI" altLang="fi-FI" sz="1600" b="1" dirty="0">
              <a:solidFill>
                <a:schemeClr val="hlink"/>
              </a:solidFill>
            </a:endParaRPr>
          </a:p>
        </p:txBody>
      </p:sp>
      <p:sp>
        <p:nvSpPr>
          <p:cNvPr id="3" name="Sisällön paikkamerkki 2"/>
          <p:cNvSpPr>
            <a:spLocks noGrp="1"/>
          </p:cNvSpPr>
          <p:nvPr>
            <p:ph sz="half" idx="1"/>
          </p:nvPr>
        </p:nvSpPr>
        <p:spPr>
          <a:xfrm>
            <a:off x="525265" y="1738313"/>
            <a:ext cx="2711648" cy="4021160"/>
          </a:xfrm>
        </p:spPr>
        <p:txBody>
          <a:bodyPr/>
          <a:lstStyle/>
          <a:p>
            <a:pPr marL="0" indent="0" eaLnBrk="1" fontAlgn="auto" hangingPunct="1">
              <a:lnSpc>
                <a:spcPct val="80000"/>
              </a:lnSpc>
              <a:spcAft>
                <a:spcPts val="0"/>
              </a:spcAft>
              <a:buNone/>
              <a:defRPr/>
            </a:pPr>
            <a:r>
              <a:rPr lang="fi-FI" altLang="fi-FI" sz="1400" b="1" dirty="0">
                <a:solidFill>
                  <a:schemeClr val="accent1">
                    <a:lumMod val="50000"/>
                  </a:schemeClr>
                </a:solidFill>
                <a:latin typeface="Arial" panose="020B0604020202020204" pitchFamily="34" charset="0"/>
                <a:cs typeface="Arial" panose="020B0604020202020204" pitchFamily="34" charset="0"/>
              </a:rPr>
              <a:t>Metsäoppilaitoksentie 14 </a:t>
            </a:r>
          </a:p>
          <a:p>
            <a:pPr marL="0" indent="0" eaLnBrk="1" fontAlgn="auto" hangingPunct="1">
              <a:lnSpc>
                <a:spcPct val="80000"/>
              </a:lnSpc>
              <a:spcAft>
                <a:spcPts val="0"/>
              </a:spcAft>
              <a:buNone/>
              <a:defRPr/>
            </a:pPr>
            <a:endParaRPr lang="fi-FI" altLang="fi-FI" sz="14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r>
              <a:rPr lang="fi-FI" altLang="fi-FI" sz="1400" b="1" dirty="0">
                <a:latin typeface="Arial" panose="020B0604020202020204" pitchFamily="34" charset="0"/>
                <a:cs typeface="Arial" panose="020B0604020202020204" pitchFamily="34" charset="0"/>
              </a:rPr>
              <a:t>Department of </a:t>
            </a:r>
            <a:r>
              <a:rPr lang="fi-FI" altLang="fi-FI" sz="1400" b="1" dirty="0" err="1">
                <a:latin typeface="Arial" panose="020B0604020202020204" pitchFamily="34" charset="0"/>
                <a:cs typeface="Arial" panose="020B0604020202020204" pitchFamily="34" charset="0"/>
              </a:rPr>
              <a:t>Forestry</a:t>
            </a:r>
            <a:endParaRPr lang="fi-FI" altLang="fi-FI" sz="14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endParaRPr lang="fi-FI" altLang="fi-FI" sz="14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r>
              <a:rPr lang="fi-FI" altLang="fi-FI" sz="1400" b="1" dirty="0">
                <a:latin typeface="Arial" panose="020B0604020202020204" pitchFamily="34" charset="0"/>
                <a:cs typeface="Arial" panose="020B0604020202020204" pitchFamily="34" charset="0"/>
              </a:rPr>
              <a:t>Department of</a:t>
            </a:r>
          </a:p>
          <a:p>
            <a:pPr marL="0" indent="0" eaLnBrk="1" fontAlgn="auto" hangingPunct="1">
              <a:lnSpc>
                <a:spcPct val="80000"/>
              </a:lnSpc>
              <a:spcAft>
                <a:spcPts val="0"/>
              </a:spcAft>
              <a:buNone/>
              <a:defRPr/>
            </a:pPr>
            <a:r>
              <a:rPr lang="fi-FI" altLang="fi-FI" sz="1400" b="1" dirty="0" err="1">
                <a:latin typeface="Arial" panose="020B0604020202020204" pitchFamily="34" charset="0"/>
                <a:cs typeface="Arial" panose="020B0604020202020204" pitchFamily="34" charset="0"/>
              </a:rPr>
              <a:t>Logistics</a:t>
            </a:r>
            <a:endParaRPr lang="fi-FI" altLang="fi-FI" sz="1400" b="1"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endParaRPr lang="fi-FI" altLang="fi-FI" sz="1400"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r>
              <a:rPr lang="fi-FI" altLang="fi-FI" sz="1400" b="1" dirty="0">
                <a:latin typeface="Arial" panose="020B0604020202020204" pitchFamily="34" charset="0"/>
                <a:cs typeface="Arial" panose="020B0604020202020204" pitchFamily="34" charset="0"/>
              </a:rPr>
              <a:t>Department of </a:t>
            </a:r>
            <a:r>
              <a:rPr lang="fi-FI" altLang="fi-FI" sz="1400" b="1" dirty="0" err="1">
                <a:latin typeface="Arial" panose="020B0604020202020204" pitchFamily="34" charset="0"/>
                <a:cs typeface="Arial" panose="020B0604020202020204" pitchFamily="34" charset="0"/>
              </a:rPr>
              <a:t>Horticulture</a:t>
            </a:r>
            <a:r>
              <a:rPr lang="fi-FI" altLang="fi-FI" sz="1400" b="1" dirty="0">
                <a:latin typeface="Arial" panose="020B0604020202020204" pitchFamily="34" charset="0"/>
                <a:cs typeface="Arial" panose="020B0604020202020204" pitchFamily="34" charset="0"/>
              </a:rPr>
              <a:t>, </a:t>
            </a:r>
            <a:r>
              <a:rPr lang="fi-FI" altLang="fi-FI" sz="1400" b="1" dirty="0" err="1">
                <a:latin typeface="Arial" panose="020B0604020202020204" pitchFamily="34" charset="0"/>
                <a:cs typeface="Arial" panose="020B0604020202020204" pitchFamily="34" charset="0"/>
              </a:rPr>
              <a:t>Nature</a:t>
            </a:r>
            <a:r>
              <a:rPr lang="fi-FI" altLang="fi-FI" sz="1400" b="1" dirty="0">
                <a:latin typeface="Arial" panose="020B0604020202020204" pitchFamily="34" charset="0"/>
                <a:cs typeface="Arial" panose="020B0604020202020204" pitchFamily="34" charset="0"/>
              </a:rPr>
              <a:t> and </a:t>
            </a:r>
            <a:r>
              <a:rPr lang="fi-FI" altLang="fi-FI" sz="1400" b="1" dirty="0" err="1">
                <a:latin typeface="Arial" panose="020B0604020202020204" pitchFamily="34" charset="0"/>
                <a:cs typeface="Arial" panose="020B0604020202020204" pitchFamily="34" charset="0"/>
              </a:rPr>
              <a:t>the</a:t>
            </a:r>
            <a:r>
              <a:rPr lang="fi-FI" altLang="fi-FI" sz="1400" b="1" dirty="0">
                <a:latin typeface="Arial" panose="020B0604020202020204" pitchFamily="34" charset="0"/>
                <a:cs typeface="Arial" panose="020B0604020202020204" pitchFamily="34" charset="0"/>
              </a:rPr>
              <a:t> Environment</a:t>
            </a:r>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err="1"/>
              <a:t>Horticulture</a:t>
            </a:r>
            <a:r>
              <a:rPr lang="fi-FI" altLang="fi-FI" sz="1400" dirty="0"/>
              <a:t>, </a:t>
            </a:r>
            <a:r>
              <a:rPr lang="fi-FI" altLang="fi-FI" sz="1400" dirty="0" err="1"/>
              <a:t>Floristry</a:t>
            </a:r>
            <a:endParaRPr lang="fi-FI" altLang="fi-FI" sz="1400" dirty="0"/>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err="1"/>
              <a:t>Nature</a:t>
            </a:r>
            <a:r>
              <a:rPr lang="fi-FI" altLang="fi-FI" sz="1400" dirty="0"/>
              <a:t> and </a:t>
            </a:r>
            <a:r>
              <a:rPr lang="fi-FI" altLang="fi-FI" sz="1400" dirty="0" err="1"/>
              <a:t>the</a:t>
            </a:r>
            <a:r>
              <a:rPr lang="fi-FI" altLang="fi-FI" sz="1400" dirty="0"/>
              <a:t> Environment</a:t>
            </a:r>
          </a:p>
          <a:p>
            <a:pPr marL="0" indent="0" eaLnBrk="1" fontAlgn="auto" hangingPunct="1">
              <a:lnSpc>
                <a:spcPct val="80000"/>
              </a:lnSpc>
              <a:spcAft>
                <a:spcPts val="0"/>
              </a:spcAft>
              <a:buNone/>
              <a:defRPr/>
            </a:pPr>
            <a:endParaRPr lang="fi-FI" altLang="fi-FI" sz="1400"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r>
              <a:rPr lang="fi-FI" altLang="fi-FI" sz="1400" b="1" dirty="0">
                <a:latin typeface="Arial" panose="020B0604020202020204" pitchFamily="34" charset="0"/>
                <a:cs typeface="Arial" panose="020B0604020202020204" pitchFamily="34" charset="0"/>
              </a:rPr>
              <a:t>Construction</a:t>
            </a:r>
          </a:p>
          <a:p>
            <a:endParaRPr lang="fi-FI" dirty="0"/>
          </a:p>
        </p:txBody>
      </p:sp>
      <p:sp>
        <p:nvSpPr>
          <p:cNvPr id="4" name="Sisällön paikkamerkki 3"/>
          <p:cNvSpPr>
            <a:spLocks noGrp="1"/>
          </p:cNvSpPr>
          <p:nvPr>
            <p:ph sz="half" idx="2"/>
          </p:nvPr>
        </p:nvSpPr>
        <p:spPr>
          <a:xfrm>
            <a:off x="6228184" y="1742502"/>
            <a:ext cx="2711029" cy="4787031"/>
          </a:xfrm>
        </p:spPr>
        <p:txBody>
          <a:bodyPr/>
          <a:lstStyle/>
          <a:p>
            <a:pPr marL="0" indent="0" eaLnBrk="1" fontAlgn="auto" hangingPunct="1">
              <a:lnSpc>
                <a:spcPct val="80000"/>
              </a:lnSpc>
              <a:spcAft>
                <a:spcPts val="0"/>
              </a:spcAft>
              <a:buNone/>
              <a:defRPr/>
            </a:pPr>
            <a:r>
              <a:rPr lang="fi-FI" altLang="fi-FI" sz="1400" b="1" dirty="0">
                <a:solidFill>
                  <a:schemeClr val="accent1">
                    <a:lumMod val="50000"/>
                  </a:schemeClr>
                </a:solidFill>
                <a:latin typeface="Arial" panose="020B0604020202020204" pitchFamily="34" charset="0"/>
                <a:cs typeface="Arial" panose="020B0604020202020204" pitchFamily="34" charset="0"/>
              </a:rPr>
              <a:t>Koulutie 19</a:t>
            </a:r>
          </a:p>
          <a:p>
            <a:pPr marL="0" indent="0" eaLnBrk="1" fontAlgn="auto" hangingPunct="1">
              <a:lnSpc>
                <a:spcPct val="80000"/>
              </a:lnSpc>
              <a:spcBef>
                <a:spcPts val="0"/>
              </a:spcBef>
              <a:spcAft>
                <a:spcPts val="0"/>
              </a:spcAft>
              <a:buNone/>
              <a:defRPr/>
            </a:pPr>
            <a:endParaRPr lang="fi-FI" altLang="fi-FI" sz="1400" b="1" dirty="0">
              <a:latin typeface="Arial" panose="020B0604020202020204" pitchFamily="34" charset="0"/>
              <a:cs typeface="Arial" panose="020B0604020202020204" pitchFamily="34" charset="0"/>
            </a:endParaRPr>
          </a:p>
          <a:p>
            <a:pPr marL="285750" indent="-285750" defTabSz="457200" eaLnBrk="1" fontAlgn="auto" hangingPunct="1">
              <a:lnSpc>
                <a:spcPct val="80000"/>
              </a:lnSpc>
              <a:spcAft>
                <a:spcPts val="0"/>
              </a:spcAft>
              <a:buSzPct val="80000"/>
              <a:buFont typeface="Courier New" panose="02070309020205020404" pitchFamily="49" charset="0"/>
              <a:buChar char="o"/>
              <a:defRPr/>
            </a:pPr>
            <a:r>
              <a:rPr lang="fi-FI" altLang="fi-FI" sz="1400" dirty="0" err="1"/>
              <a:t>Admi</a:t>
            </a:r>
            <a:r>
              <a:rPr lang="en-US" sz="1400" dirty="0" err="1"/>
              <a:t>nistration</a:t>
            </a:r>
            <a:endParaRPr lang="en-US" sz="1400" dirty="0"/>
          </a:p>
          <a:p>
            <a:pPr marL="285750" lvl="0" indent="-285750" defTabSz="457200" eaLnBrk="1" fontAlgn="auto" hangingPunct="1">
              <a:lnSpc>
                <a:spcPct val="80000"/>
              </a:lnSpc>
              <a:spcAft>
                <a:spcPts val="0"/>
              </a:spcAft>
              <a:buSzPct val="80000"/>
              <a:buFont typeface="Courier New" panose="02070309020205020404" pitchFamily="49" charset="0"/>
              <a:buChar char="o"/>
              <a:defRPr/>
            </a:pPr>
            <a:r>
              <a:rPr lang="en-US" sz="1400" dirty="0"/>
              <a:t>Student Services</a:t>
            </a:r>
          </a:p>
          <a:p>
            <a:pPr marL="285750" lvl="0" indent="-285750" defTabSz="457200" eaLnBrk="1" fontAlgn="auto" hangingPunct="1">
              <a:lnSpc>
                <a:spcPct val="80000"/>
              </a:lnSpc>
              <a:spcAft>
                <a:spcPts val="600"/>
              </a:spcAft>
              <a:buSzPct val="80000"/>
              <a:buFont typeface="Courier New" panose="02070309020205020404" pitchFamily="49" charset="0"/>
              <a:buChar char="o"/>
              <a:defRPr/>
            </a:pPr>
            <a:r>
              <a:rPr lang="en-US" sz="1400" dirty="0"/>
              <a:t>Student cafeteria/restaurant and gym</a:t>
            </a:r>
            <a:endParaRPr lang="fi-FI" altLang="fi-FI" sz="1400" dirty="0">
              <a:latin typeface="Arial" panose="020B0604020202020204" pitchFamily="34" charset="0"/>
              <a:cs typeface="Arial" panose="020B0604020202020204" pitchFamily="34" charset="0"/>
            </a:endParaRPr>
          </a:p>
          <a:p>
            <a:pPr marL="0" indent="0" eaLnBrk="1" fontAlgn="auto" hangingPunct="1">
              <a:lnSpc>
                <a:spcPct val="80000"/>
              </a:lnSpc>
              <a:spcAft>
                <a:spcPts val="0"/>
              </a:spcAft>
              <a:buFont typeface="Arial" panose="020B0604020202020204" pitchFamily="34" charset="0"/>
              <a:buNone/>
              <a:defRPr/>
            </a:pPr>
            <a:r>
              <a:rPr lang="fi-FI" altLang="fi-FI" sz="1400" b="1" dirty="0">
                <a:latin typeface="Arial" panose="020B0604020202020204" pitchFamily="34" charset="0"/>
                <a:cs typeface="Arial" panose="020B0604020202020204" pitchFamily="34" charset="0"/>
              </a:rPr>
              <a:t>Department of Business and Services</a:t>
            </a:r>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a:t>Catering and </a:t>
            </a:r>
            <a:r>
              <a:rPr lang="fi-FI" altLang="fi-FI" sz="1400" dirty="0" err="1"/>
              <a:t>Domestic</a:t>
            </a:r>
            <a:r>
              <a:rPr lang="fi-FI" altLang="fi-FI" sz="1400" dirty="0"/>
              <a:t> Services</a:t>
            </a:r>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a:t>Business and </a:t>
            </a:r>
            <a:r>
              <a:rPr lang="fi-FI" altLang="fi-FI" sz="1400" dirty="0" err="1"/>
              <a:t>Administration</a:t>
            </a:r>
            <a:endParaRPr lang="fi-FI" altLang="fi-FI" sz="1400" dirty="0"/>
          </a:p>
          <a:p>
            <a:pPr marL="285750" indent="-285750" eaLnBrk="1" fontAlgn="auto" hangingPunct="1">
              <a:spcAft>
                <a:spcPts val="600"/>
              </a:spcAft>
              <a:buSzPct val="80000"/>
              <a:buFont typeface="Courier New" panose="02070309020205020404" pitchFamily="49" charset="0"/>
              <a:buChar char="o"/>
              <a:defRPr/>
            </a:pPr>
            <a:r>
              <a:rPr lang="fi-FI" altLang="fi-FI" sz="1400" dirty="0" err="1"/>
              <a:t>Tourism</a:t>
            </a:r>
            <a:r>
              <a:rPr lang="fi-FI" altLang="fi-FI" sz="1400" dirty="0"/>
              <a:t> Industry</a:t>
            </a:r>
            <a:endParaRPr lang="fi-FI" altLang="fi-FI" sz="1400" dirty="0">
              <a:solidFill>
                <a:srgbClr val="604A7B"/>
              </a:solidFill>
              <a:latin typeface="Arial" panose="020B0604020202020204" pitchFamily="34" charset="0"/>
              <a:cs typeface="Arial" panose="020B0604020202020204" pitchFamily="34" charset="0"/>
            </a:endParaRPr>
          </a:p>
          <a:p>
            <a:pPr marL="0" indent="0" eaLnBrk="1" fontAlgn="auto" hangingPunct="1">
              <a:lnSpc>
                <a:spcPct val="80000"/>
              </a:lnSpc>
              <a:spcAft>
                <a:spcPts val="0"/>
              </a:spcAft>
              <a:buNone/>
              <a:defRPr/>
            </a:pPr>
            <a:r>
              <a:rPr lang="fi-FI" altLang="fi-FI" sz="1400" b="1" dirty="0">
                <a:latin typeface="Arial" panose="020B0604020202020204" pitchFamily="34" charset="0"/>
                <a:cs typeface="Arial" panose="020B0604020202020204" pitchFamily="34" charset="0"/>
              </a:rPr>
              <a:t>Department of Technology and Industry</a:t>
            </a:r>
            <a:endParaRPr lang="fi-FI" altLang="fi-FI" sz="1400" dirty="0"/>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err="1"/>
              <a:t>Metalwork</a:t>
            </a:r>
            <a:r>
              <a:rPr lang="fi-FI" altLang="fi-FI" sz="1400" dirty="0"/>
              <a:t> and </a:t>
            </a:r>
            <a:r>
              <a:rPr lang="fi-FI" altLang="fi-FI" sz="1400" dirty="0" err="1"/>
              <a:t>Machinery</a:t>
            </a:r>
            <a:endParaRPr lang="fi-FI" altLang="fi-FI" sz="1400" dirty="0"/>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err="1"/>
              <a:t>Electrical</a:t>
            </a:r>
            <a:r>
              <a:rPr lang="fi-FI" altLang="fi-FI" sz="1400" dirty="0"/>
              <a:t> Engineering and </a:t>
            </a:r>
            <a:r>
              <a:rPr lang="fi-FI" altLang="fi-FI" sz="1400" dirty="0" err="1"/>
              <a:t>Automation</a:t>
            </a:r>
            <a:r>
              <a:rPr lang="fi-FI" altLang="fi-FI" sz="1400" dirty="0"/>
              <a:t>	</a:t>
            </a:r>
          </a:p>
          <a:p>
            <a:pPr marL="285750" indent="-285750" eaLnBrk="1" fontAlgn="auto" hangingPunct="1">
              <a:lnSpc>
                <a:spcPct val="80000"/>
              </a:lnSpc>
              <a:spcAft>
                <a:spcPts val="600"/>
              </a:spcAft>
              <a:buSzPct val="80000"/>
              <a:buFont typeface="Courier New" panose="02070309020205020404" pitchFamily="49" charset="0"/>
              <a:buChar char="o"/>
              <a:defRPr/>
            </a:pPr>
            <a:r>
              <a:rPr lang="fi-FI" altLang="fi-FI" sz="1400" dirty="0" err="1"/>
              <a:t>Plastics</a:t>
            </a:r>
            <a:r>
              <a:rPr lang="fi-FI" altLang="fi-FI" sz="1400" dirty="0"/>
              <a:t> and Rubber Technology</a:t>
            </a:r>
          </a:p>
          <a:p>
            <a:pPr marL="0" indent="0" defTabSz="457200" eaLnBrk="1" fontAlgn="auto" hangingPunct="1">
              <a:lnSpc>
                <a:spcPct val="80000"/>
              </a:lnSpc>
              <a:spcAft>
                <a:spcPts val="0"/>
              </a:spcAft>
              <a:buClr>
                <a:srgbClr val="00A0B3"/>
              </a:buClr>
              <a:buSzPct val="90000"/>
              <a:buNone/>
              <a:defRPr/>
            </a:pPr>
            <a:r>
              <a:rPr lang="fi-FI" altLang="fi-FI" sz="1400" b="1" dirty="0" err="1">
                <a:latin typeface="Arial" panose="020B0604020202020204" pitchFamily="34" charset="0"/>
                <a:cs typeface="Arial" panose="020B0604020202020204" pitchFamily="34" charset="0"/>
              </a:rPr>
              <a:t>Process</a:t>
            </a:r>
            <a:r>
              <a:rPr lang="fi-FI" altLang="fi-FI" sz="1400" b="1" dirty="0">
                <a:latin typeface="Arial" panose="020B0604020202020204" pitchFamily="34" charset="0"/>
                <a:cs typeface="Arial" panose="020B0604020202020204" pitchFamily="34" charset="0"/>
              </a:rPr>
              <a:t> Industry</a:t>
            </a:r>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err="1"/>
              <a:t>Laboratory</a:t>
            </a:r>
            <a:r>
              <a:rPr lang="fi-FI" altLang="fi-FI" sz="1400" dirty="0"/>
              <a:t> Technology</a:t>
            </a:r>
          </a:p>
          <a:p>
            <a:pPr marL="285750" indent="-285750" eaLnBrk="1" fontAlgn="auto" hangingPunct="1">
              <a:lnSpc>
                <a:spcPct val="80000"/>
              </a:lnSpc>
              <a:spcAft>
                <a:spcPts val="0"/>
              </a:spcAft>
              <a:buSzPct val="80000"/>
              <a:buFont typeface="Courier New" panose="02070309020205020404" pitchFamily="49" charset="0"/>
              <a:buChar char="o"/>
              <a:defRPr/>
            </a:pPr>
            <a:r>
              <a:rPr lang="fi-FI" altLang="fi-FI" sz="1400" dirty="0" err="1"/>
              <a:t>Process</a:t>
            </a:r>
            <a:r>
              <a:rPr lang="fi-FI" altLang="fi-FI" sz="1400" dirty="0"/>
              <a:t> Technology</a:t>
            </a:r>
          </a:p>
          <a:p>
            <a:endParaRPr lang="fi-FI" dirty="0"/>
          </a:p>
        </p:txBody>
      </p:sp>
      <p:sp>
        <p:nvSpPr>
          <p:cNvPr id="7" name="Tekstiruutu 6"/>
          <p:cNvSpPr txBox="1"/>
          <p:nvPr/>
        </p:nvSpPr>
        <p:spPr>
          <a:xfrm>
            <a:off x="3131840" y="1738313"/>
            <a:ext cx="2880320" cy="2092881"/>
          </a:xfrm>
          <a:prstGeom prst="rect">
            <a:avLst/>
          </a:prstGeom>
          <a:noFill/>
        </p:spPr>
        <p:txBody>
          <a:bodyPr wrap="square" rtlCol="0">
            <a:spAutoFit/>
          </a:bodyPr>
          <a:lstStyle/>
          <a:p>
            <a:pPr marL="0" indent="0" eaLnBrk="1" fontAlgn="auto" hangingPunct="1">
              <a:lnSpc>
                <a:spcPct val="80000"/>
              </a:lnSpc>
              <a:spcAft>
                <a:spcPts val="0"/>
              </a:spcAft>
              <a:buNone/>
              <a:defRPr/>
            </a:pPr>
            <a:r>
              <a:rPr lang="fi-FI" altLang="fi-FI" sz="1400" b="1" dirty="0">
                <a:solidFill>
                  <a:schemeClr val="accent1">
                    <a:lumMod val="50000"/>
                  </a:schemeClr>
                </a:solidFill>
              </a:rPr>
              <a:t>Koulutie 12</a:t>
            </a:r>
          </a:p>
          <a:p>
            <a:pPr marL="0" indent="0" eaLnBrk="1" fontAlgn="auto" hangingPunct="1">
              <a:lnSpc>
                <a:spcPct val="80000"/>
              </a:lnSpc>
              <a:spcAft>
                <a:spcPts val="0"/>
              </a:spcAft>
              <a:buNone/>
              <a:defRPr/>
            </a:pPr>
            <a:endParaRPr lang="fi-FI" altLang="fi-FI" sz="1400" b="1" dirty="0"/>
          </a:p>
          <a:p>
            <a:pPr marL="0" indent="0" eaLnBrk="1" fontAlgn="auto" hangingPunct="1">
              <a:lnSpc>
                <a:spcPct val="80000"/>
              </a:lnSpc>
              <a:spcAft>
                <a:spcPts val="0"/>
              </a:spcAft>
              <a:buNone/>
              <a:defRPr/>
            </a:pPr>
            <a:r>
              <a:rPr lang="fi-FI" altLang="fi-FI" sz="1400" b="1" dirty="0"/>
              <a:t>Department of </a:t>
            </a:r>
            <a:r>
              <a:rPr lang="fi-FI" altLang="fi-FI" sz="1400" b="1" dirty="0" err="1"/>
              <a:t>Social</a:t>
            </a:r>
            <a:r>
              <a:rPr lang="fi-FI" altLang="fi-FI" sz="1400" b="1" dirty="0"/>
              <a:t> and Health Care,</a:t>
            </a:r>
          </a:p>
          <a:p>
            <a:pPr marL="0" indent="0" eaLnBrk="1" fontAlgn="auto" hangingPunct="1">
              <a:lnSpc>
                <a:spcPct val="80000"/>
              </a:lnSpc>
              <a:spcAft>
                <a:spcPts val="0"/>
              </a:spcAft>
              <a:buNone/>
              <a:defRPr/>
            </a:pPr>
            <a:r>
              <a:rPr lang="fi-FI" altLang="fi-FI" sz="1400" b="1" dirty="0" err="1"/>
              <a:t>Humanities</a:t>
            </a:r>
            <a:r>
              <a:rPr lang="fi-FI" altLang="fi-FI" sz="1400" b="1" dirty="0"/>
              <a:t> and </a:t>
            </a:r>
            <a:r>
              <a:rPr lang="fi-FI" altLang="fi-FI" sz="1400" b="1" dirty="0" err="1"/>
              <a:t>Education</a:t>
            </a:r>
            <a:endParaRPr lang="fi-FI" altLang="fi-FI" sz="1400" b="1" dirty="0"/>
          </a:p>
          <a:p>
            <a:pPr marL="285750" indent="-285750" eaLnBrk="1" fontAlgn="auto" hangingPunct="1">
              <a:spcAft>
                <a:spcPts val="0"/>
              </a:spcAft>
              <a:buSzPct val="80000"/>
              <a:buFont typeface="Courier New" panose="02070309020205020404" pitchFamily="49" charset="0"/>
              <a:buChar char="o"/>
              <a:defRPr/>
            </a:pPr>
            <a:r>
              <a:rPr lang="fi-FI" altLang="fi-FI" sz="1400" dirty="0" err="1"/>
              <a:t>Humanities</a:t>
            </a:r>
            <a:r>
              <a:rPr lang="fi-FI" altLang="fi-FI" sz="1400" dirty="0"/>
              <a:t> and </a:t>
            </a:r>
            <a:r>
              <a:rPr lang="fi-FI" altLang="fi-FI" sz="1400" dirty="0" err="1"/>
              <a:t>Education</a:t>
            </a:r>
            <a:r>
              <a:rPr lang="fi-FI" altLang="fi-FI" sz="1400" dirty="0"/>
              <a:t>: </a:t>
            </a:r>
            <a:r>
              <a:rPr lang="fi-FI" altLang="fi-FI" sz="1400" dirty="0" err="1"/>
              <a:t>Leisure</a:t>
            </a:r>
            <a:endParaRPr lang="fi-FI" altLang="fi-FI" sz="1400" dirty="0"/>
          </a:p>
          <a:p>
            <a:pPr marL="285750" indent="-285750" eaLnBrk="1" fontAlgn="auto" hangingPunct="1">
              <a:spcAft>
                <a:spcPts val="0"/>
              </a:spcAft>
              <a:buSzPct val="80000"/>
              <a:buFont typeface="Courier New" panose="02070309020205020404" pitchFamily="49" charset="0"/>
              <a:buChar char="o"/>
              <a:defRPr/>
            </a:pPr>
            <a:r>
              <a:rPr lang="fi-FI" altLang="fi-FI" sz="1400" dirty="0" err="1"/>
              <a:t>Guidance</a:t>
            </a:r>
            <a:endParaRPr lang="fi-FI" altLang="fi-FI" sz="1400" dirty="0">
              <a:solidFill>
                <a:srgbClr val="604A7B"/>
              </a:solidFill>
            </a:endParaRPr>
          </a:p>
          <a:p>
            <a:pPr marL="285750" indent="-285750" eaLnBrk="1" fontAlgn="auto" hangingPunct="1">
              <a:spcAft>
                <a:spcPts val="0"/>
              </a:spcAft>
              <a:buSzPct val="80000"/>
              <a:buFont typeface="Courier New" panose="02070309020205020404" pitchFamily="49" charset="0"/>
              <a:buChar char="o"/>
              <a:defRPr/>
            </a:pPr>
            <a:r>
              <a:rPr lang="fi-FI" altLang="fi-FI" sz="1400" dirty="0" err="1"/>
              <a:t>Social</a:t>
            </a:r>
            <a:r>
              <a:rPr lang="fi-FI" altLang="fi-FI" sz="1400" dirty="0"/>
              <a:t> Services, Health Care</a:t>
            </a:r>
          </a:p>
          <a:p>
            <a:endParaRPr lang="fi-FI" dirty="0"/>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3568056"/>
            <a:ext cx="3023616" cy="3023616"/>
          </a:xfrm>
          <a:prstGeom prst="rect">
            <a:avLst/>
          </a:prstGeom>
        </p:spPr>
      </p:pic>
    </p:spTree>
    <p:extLst>
      <p:ext uri="{BB962C8B-B14F-4D97-AF65-F5344CB8AC3E}">
        <p14:creationId xmlns:p14="http://schemas.microsoft.com/office/powerpoint/2010/main" val="284516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11473" y="1045339"/>
            <a:ext cx="7292975" cy="706437"/>
          </a:xfrm>
        </p:spPr>
        <p:txBody>
          <a:bodyPr/>
          <a:lstStyle/>
          <a:p>
            <a:pPr eaLnBrk="1" hangingPunct="1">
              <a:defRPr/>
            </a:pPr>
            <a:r>
              <a:rPr lang="fi-FI" altLang="fi-FI" sz="2800" b="1" dirty="0">
                <a:solidFill>
                  <a:schemeClr val="accent5">
                    <a:lumMod val="50000"/>
                  </a:schemeClr>
                </a:solidFill>
                <a:ea typeface="ＭＳ Ｐゴシック" panose="020B0600070205080204" pitchFamily="34" charset="-128"/>
                <a:cs typeface="Geneva" charset="0"/>
              </a:rPr>
              <a:t>International </a:t>
            </a:r>
            <a:r>
              <a:rPr lang="fi-FI" altLang="fi-FI" sz="2800" b="1" dirty="0" err="1">
                <a:solidFill>
                  <a:schemeClr val="accent5">
                    <a:lumMod val="50000"/>
                  </a:schemeClr>
                </a:solidFill>
                <a:ea typeface="ＭＳ Ｐゴシック" panose="020B0600070205080204" pitchFamily="34" charset="-128"/>
                <a:cs typeface="Geneva" charset="0"/>
              </a:rPr>
              <a:t>Relations</a:t>
            </a:r>
            <a:endParaRPr lang="fi-FI" altLang="fi-FI" sz="2800" b="1" dirty="0">
              <a:solidFill>
                <a:schemeClr val="accent5">
                  <a:lumMod val="50000"/>
                </a:schemeClr>
              </a:solidFill>
              <a:ea typeface="ＭＳ Ｐゴシック" panose="020B0600070205080204" pitchFamily="34" charset="-128"/>
              <a:cs typeface="Geneva" charset="0"/>
            </a:endParaRPr>
          </a:p>
        </p:txBody>
      </p:sp>
      <p:sp>
        <p:nvSpPr>
          <p:cNvPr id="89091" name="Rectangle 3"/>
          <p:cNvSpPr>
            <a:spLocks noGrp="1" noChangeArrowheads="1"/>
          </p:cNvSpPr>
          <p:nvPr>
            <p:ph type="body" idx="1"/>
          </p:nvPr>
        </p:nvSpPr>
        <p:spPr>
          <a:xfrm>
            <a:off x="1311473" y="1754651"/>
            <a:ext cx="7777360" cy="4968875"/>
          </a:xfrm>
        </p:spPr>
        <p:txBody>
          <a:bodyPr/>
          <a:lstStyle/>
          <a:p>
            <a:pPr eaLnBrk="1" hangingPunct="1"/>
            <a:r>
              <a:rPr lang="fi-FI" altLang="fi-FI" b="1" dirty="0"/>
              <a:t>International </a:t>
            </a:r>
            <a:r>
              <a:rPr lang="fi-FI" altLang="fi-FI" b="1" dirty="0" err="1"/>
              <a:t>Affairs</a:t>
            </a:r>
            <a:r>
              <a:rPr lang="fi-FI" altLang="fi-FI" b="1" dirty="0"/>
              <a:t> : </a:t>
            </a:r>
          </a:p>
          <a:p>
            <a:pPr eaLnBrk="1" hangingPunct="1">
              <a:spcAft>
                <a:spcPts val="900"/>
              </a:spcAft>
            </a:pPr>
            <a:r>
              <a:rPr lang="fi-FI" altLang="fi-FI" b="1" dirty="0"/>
              <a:t>	</a:t>
            </a:r>
            <a:r>
              <a:rPr lang="fi-FI" altLang="fi-FI" dirty="0" err="1"/>
              <a:t>Mr</a:t>
            </a:r>
            <a:r>
              <a:rPr lang="fi-FI" altLang="fi-FI" dirty="0"/>
              <a:t> Ari Salmela, </a:t>
            </a:r>
            <a:r>
              <a:rPr lang="fi-FI" altLang="fi-FI" dirty="0" err="1"/>
              <a:t>Programme</a:t>
            </a:r>
            <a:r>
              <a:rPr lang="fi-FI" altLang="fi-FI" dirty="0"/>
              <a:t> </a:t>
            </a:r>
            <a:r>
              <a:rPr lang="fi-FI" altLang="fi-FI" dirty="0" err="1"/>
              <a:t>Manager</a:t>
            </a:r>
            <a:r>
              <a:rPr lang="fi-FI" altLang="fi-FI" dirty="0"/>
              <a:t>, </a:t>
            </a:r>
            <a:r>
              <a:rPr lang="fi-FI" altLang="fi-FI" dirty="0">
                <a:hlinkClick r:id="rId2"/>
              </a:rPr>
              <a:t>ari.salmela@jao.fi</a:t>
            </a:r>
            <a:endParaRPr lang="fi-FI" altLang="fi-FI" dirty="0"/>
          </a:p>
          <a:p>
            <a:pPr eaLnBrk="1" hangingPunct="1"/>
            <a:r>
              <a:rPr lang="fi-FI" altLang="fi-FI" b="1" dirty="0"/>
              <a:t>Department of Business and Services</a:t>
            </a:r>
          </a:p>
          <a:p>
            <a:pPr eaLnBrk="1" hangingPunct="1"/>
            <a:r>
              <a:rPr lang="fi-FI" altLang="fi-FI" dirty="0"/>
              <a:t>	Ms. Sirpa Laakso, </a:t>
            </a:r>
            <a:r>
              <a:rPr lang="fi-FI" altLang="fi-FI" dirty="0" err="1"/>
              <a:t>Programme</a:t>
            </a:r>
            <a:r>
              <a:rPr lang="fi-FI" altLang="fi-FI" dirty="0"/>
              <a:t> </a:t>
            </a:r>
            <a:r>
              <a:rPr lang="fi-FI" altLang="fi-FI" dirty="0" err="1"/>
              <a:t>Manager</a:t>
            </a:r>
            <a:r>
              <a:rPr lang="fi-FI" altLang="fi-FI" dirty="0"/>
              <a:t> </a:t>
            </a:r>
          </a:p>
          <a:p>
            <a:pPr eaLnBrk="1" hangingPunct="1">
              <a:spcAft>
                <a:spcPts val="900"/>
              </a:spcAft>
            </a:pPr>
            <a:r>
              <a:rPr lang="fi-FI" altLang="fi-FI" dirty="0"/>
              <a:t>	Ms. Sari Lehtonotko, </a:t>
            </a:r>
            <a:r>
              <a:rPr lang="fi-FI" altLang="fi-FI" dirty="0" err="1"/>
              <a:t>Teacher</a:t>
            </a:r>
            <a:r>
              <a:rPr lang="fi-FI" altLang="fi-FI" dirty="0"/>
              <a:t>, </a:t>
            </a:r>
            <a:r>
              <a:rPr lang="fi-FI" altLang="fi-FI" dirty="0" err="1"/>
              <a:t>Mobility</a:t>
            </a:r>
            <a:r>
              <a:rPr lang="fi-FI" altLang="fi-FI" dirty="0"/>
              <a:t> </a:t>
            </a:r>
            <a:r>
              <a:rPr lang="fi-FI" altLang="fi-FI" dirty="0" err="1"/>
              <a:t>Liaison</a:t>
            </a:r>
            <a:endParaRPr lang="fi-FI" altLang="fi-FI" b="1" dirty="0"/>
          </a:p>
          <a:p>
            <a:pPr eaLnBrk="1" hangingPunct="1"/>
            <a:r>
              <a:rPr lang="fi-FI" altLang="fi-FI" b="1" dirty="0"/>
              <a:t>Department of </a:t>
            </a:r>
            <a:r>
              <a:rPr lang="fi-FI" altLang="fi-FI" b="1" dirty="0" err="1"/>
              <a:t>Social</a:t>
            </a:r>
            <a:r>
              <a:rPr lang="fi-FI" altLang="fi-FI" b="1" dirty="0"/>
              <a:t> and Health Care, </a:t>
            </a:r>
            <a:r>
              <a:rPr lang="fi-FI" altLang="fi-FI" b="1" dirty="0" err="1"/>
              <a:t>Humanities</a:t>
            </a:r>
            <a:r>
              <a:rPr lang="fi-FI" altLang="fi-FI" b="1" dirty="0"/>
              <a:t> and </a:t>
            </a:r>
            <a:r>
              <a:rPr lang="fi-FI" altLang="fi-FI" b="1" dirty="0" err="1"/>
              <a:t>Education</a:t>
            </a:r>
            <a:endParaRPr lang="fi-FI" altLang="fi-FI" b="1" dirty="0"/>
          </a:p>
          <a:p>
            <a:pPr eaLnBrk="1" hangingPunct="1"/>
            <a:r>
              <a:rPr lang="fi-FI" altLang="fi-FI" b="1" dirty="0"/>
              <a:t>	</a:t>
            </a:r>
            <a:r>
              <a:rPr lang="fi-FI" altLang="fi-FI" dirty="0"/>
              <a:t>Ms. Pirjo Hannula, </a:t>
            </a:r>
            <a:r>
              <a:rPr lang="fi-FI" altLang="fi-FI" dirty="0" err="1"/>
              <a:t>Programme</a:t>
            </a:r>
            <a:r>
              <a:rPr lang="fi-FI" altLang="fi-FI" dirty="0"/>
              <a:t> </a:t>
            </a:r>
            <a:r>
              <a:rPr lang="fi-FI" altLang="fi-FI" dirty="0" err="1"/>
              <a:t>Manager</a:t>
            </a:r>
            <a:r>
              <a:rPr lang="fi-FI" altLang="fi-FI" dirty="0"/>
              <a:t> </a:t>
            </a:r>
          </a:p>
          <a:p>
            <a:pPr eaLnBrk="1" hangingPunct="1"/>
            <a:r>
              <a:rPr lang="fi-FI" altLang="fi-FI" dirty="0"/>
              <a:t>	Ms. Maria Sissonen, </a:t>
            </a:r>
            <a:r>
              <a:rPr lang="fi-FI" altLang="fi-FI" dirty="0" err="1"/>
              <a:t>Teacher</a:t>
            </a:r>
            <a:r>
              <a:rPr lang="fi-FI" altLang="fi-FI" dirty="0"/>
              <a:t>, </a:t>
            </a:r>
            <a:r>
              <a:rPr lang="fi-FI" altLang="fi-FI" dirty="0" err="1"/>
              <a:t>Mobility</a:t>
            </a:r>
            <a:r>
              <a:rPr lang="fi-FI" altLang="fi-FI" dirty="0"/>
              <a:t> </a:t>
            </a:r>
            <a:r>
              <a:rPr lang="fi-FI" altLang="fi-FI" dirty="0" err="1"/>
              <a:t>Liaison</a:t>
            </a:r>
            <a:r>
              <a:rPr lang="fi-FI" altLang="fi-FI" dirty="0"/>
              <a:t> (</a:t>
            </a:r>
            <a:r>
              <a:rPr lang="fi-FI" altLang="fi-FI" dirty="0" err="1"/>
              <a:t>Social</a:t>
            </a:r>
            <a:r>
              <a:rPr lang="fi-FI" altLang="fi-FI" dirty="0"/>
              <a:t> and Health Care)</a:t>
            </a:r>
          </a:p>
          <a:p>
            <a:pPr eaLnBrk="1" hangingPunct="1">
              <a:spcAft>
                <a:spcPts val="900"/>
              </a:spcAft>
            </a:pPr>
            <a:r>
              <a:rPr lang="fi-FI" altLang="fi-FI" dirty="0"/>
              <a:t>	Ms. Pia Luukkonen, </a:t>
            </a:r>
            <a:r>
              <a:rPr lang="fi-FI" altLang="fi-FI" dirty="0" err="1"/>
              <a:t>Teacher</a:t>
            </a:r>
            <a:r>
              <a:rPr lang="fi-FI" altLang="fi-FI" dirty="0"/>
              <a:t>, </a:t>
            </a:r>
            <a:r>
              <a:rPr lang="fi-FI" altLang="fi-FI" dirty="0" err="1"/>
              <a:t>Mobility</a:t>
            </a:r>
            <a:r>
              <a:rPr lang="fi-FI" altLang="fi-FI" dirty="0"/>
              <a:t> </a:t>
            </a:r>
            <a:r>
              <a:rPr lang="fi-FI" altLang="fi-FI" dirty="0" err="1"/>
              <a:t>Liaison</a:t>
            </a:r>
            <a:r>
              <a:rPr lang="fi-FI" altLang="fi-FI" dirty="0"/>
              <a:t> (</a:t>
            </a:r>
            <a:r>
              <a:rPr lang="fi-FI" altLang="fi-FI" dirty="0" err="1"/>
              <a:t>Leisure</a:t>
            </a:r>
            <a:r>
              <a:rPr lang="fi-FI" altLang="fi-FI" dirty="0"/>
              <a:t> and Sports)</a:t>
            </a:r>
            <a:endParaRPr lang="fi-FI" altLang="fi-FI" sz="1200" b="1" dirty="0"/>
          </a:p>
          <a:p>
            <a:pPr eaLnBrk="1" hangingPunct="1"/>
            <a:r>
              <a:rPr lang="fi-FI" altLang="fi-FI" b="1" dirty="0"/>
              <a:t>Department of </a:t>
            </a:r>
            <a:r>
              <a:rPr lang="fi-FI" altLang="fi-FI" b="1" dirty="0" err="1"/>
              <a:t>Horticulture</a:t>
            </a:r>
            <a:r>
              <a:rPr lang="fi-FI" altLang="fi-FI" b="1" dirty="0"/>
              <a:t>, </a:t>
            </a:r>
            <a:r>
              <a:rPr lang="fi-FI" altLang="fi-FI" b="1" dirty="0" err="1"/>
              <a:t>Nature</a:t>
            </a:r>
            <a:r>
              <a:rPr lang="fi-FI" altLang="fi-FI" b="1" dirty="0"/>
              <a:t> and </a:t>
            </a:r>
            <a:r>
              <a:rPr lang="fi-FI" altLang="fi-FI" b="1" dirty="0" err="1"/>
              <a:t>the</a:t>
            </a:r>
            <a:r>
              <a:rPr lang="fi-FI" altLang="fi-FI" b="1" dirty="0"/>
              <a:t> Environment</a:t>
            </a:r>
          </a:p>
          <a:p>
            <a:pPr eaLnBrk="1" hangingPunct="1"/>
            <a:r>
              <a:rPr lang="fi-FI" altLang="fi-FI" dirty="0"/>
              <a:t>	Ms. Sirpa Laakso, </a:t>
            </a:r>
            <a:r>
              <a:rPr lang="fi-FI" altLang="fi-FI" dirty="0" err="1"/>
              <a:t>Programme</a:t>
            </a:r>
            <a:r>
              <a:rPr lang="fi-FI" altLang="fi-FI" dirty="0"/>
              <a:t> </a:t>
            </a:r>
            <a:r>
              <a:rPr lang="fi-FI" altLang="fi-FI" dirty="0" err="1"/>
              <a:t>Manager</a:t>
            </a:r>
            <a:endParaRPr lang="fi-FI" altLang="fi-FI" dirty="0"/>
          </a:p>
          <a:p>
            <a:pPr eaLnBrk="1" hangingPunct="1">
              <a:spcAft>
                <a:spcPts val="900"/>
              </a:spcAft>
            </a:pPr>
            <a:r>
              <a:rPr lang="fi-FI" altLang="fi-FI" dirty="0"/>
              <a:t> 	Mr. Jari Järvenranta, </a:t>
            </a:r>
            <a:r>
              <a:rPr lang="fi-FI" altLang="fi-FI" dirty="0" err="1"/>
              <a:t>Teacher</a:t>
            </a:r>
            <a:r>
              <a:rPr lang="fi-FI" altLang="fi-FI" dirty="0"/>
              <a:t>, </a:t>
            </a:r>
            <a:r>
              <a:rPr lang="fi-FI" altLang="fi-FI" dirty="0" err="1"/>
              <a:t>Mobility</a:t>
            </a:r>
            <a:r>
              <a:rPr lang="fi-FI" altLang="fi-FI" dirty="0"/>
              <a:t> </a:t>
            </a:r>
            <a:r>
              <a:rPr lang="fi-FI" altLang="fi-FI" dirty="0" err="1"/>
              <a:t>Liaison</a:t>
            </a:r>
            <a:endParaRPr lang="fi-FI" altLang="fi-FI" b="1" dirty="0"/>
          </a:p>
          <a:p>
            <a:pPr eaLnBrk="1" hangingPunct="1">
              <a:lnSpc>
                <a:spcPct val="90000"/>
              </a:lnSpc>
            </a:pPr>
            <a:endParaRPr lang="fi-FI" altLang="fi-FI"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87624" y="1021187"/>
            <a:ext cx="7292975" cy="706437"/>
          </a:xfrm>
          <a:prstGeom prst="rect">
            <a:avLst/>
          </a:prstGeom>
        </p:spPr>
        <p:txBody>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a:lstStyle>
          <a:p>
            <a:pPr eaLnBrk="1" hangingPunct="1">
              <a:defRPr/>
            </a:pPr>
            <a:r>
              <a:rPr lang="fi-FI" sz="2800" b="1" dirty="0">
                <a:solidFill>
                  <a:schemeClr val="accent5">
                    <a:lumMod val="50000"/>
                  </a:schemeClr>
                </a:solidFill>
                <a:ea typeface="ＭＳ Ｐゴシック" panose="020B0600070205080204" pitchFamily="34" charset="-128"/>
                <a:cs typeface="Geneva" charset="0"/>
              </a:rPr>
              <a:t>International </a:t>
            </a:r>
            <a:r>
              <a:rPr lang="fi-FI" sz="2800" b="1" dirty="0" err="1">
                <a:solidFill>
                  <a:schemeClr val="accent5">
                    <a:lumMod val="50000"/>
                  </a:schemeClr>
                </a:solidFill>
                <a:ea typeface="ＭＳ Ｐゴシック" panose="020B0600070205080204" pitchFamily="34" charset="-128"/>
                <a:cs typeface="Geneva" charset="0"/>
              </a:rPr>
              <a:t>Relations</a:t>
            </a:r>
            <a:endParaRPr lang="fi-FI" sz="2800" b="1" dirty="0">
              <a:solidFill>
                <a:schemeClr val="accent5">
                  <a:lumMod val="50000"/>
                </a:schemeClr>
              </a:solidFill>
              <a:ea typeface="ＭＳ Ｐゴシック" panose="020B0600070205080204" pitchFamily="34" charset="-128"/>
              <a:cs typeface="Geneva" charset="0"/>
            </a:endParaRPr>
          </a:p>
        </p:txBody>
      </p:sp>
      <p:sp>
        <p:nvSpPr>
          <p:cNvPr id="90115" name="Suorakulmio 3"/>
          <p:cNvSpPr>
            <a:spLocks noChangeArrowheads="1"/>
          </p:cNvSpPr>
          <p:nvPr/>
        </p:nvSpPr>
        <p:spPr bwMode="auto">
          <a:xfrm>
            <a:off x="1187624" y="1727624"/>
            <a:ext cx="7489825" cy="453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fi-FI" altLang="fi-FI" dirty="0">
              <a:solidFill>
                <a:srgbClr val="000000"/>
              </a:solidFill>
            </a:endParaRPr>
          </a:p>
          <a:p>
            <a:pPr eaLnBrk="1" hangingPunct="1"/>
            <a:r>
              <a:rPr lang="fi-FI" altLang="fi-FI" b="1" dirty="0">
                <a:solidFill>
                  <a:srgbClr val="000000"/>
                </a:solidFill>
              </a:rPr>
              <a:t>Department of </a:t>
            </a:r>
            <a:r>
              <a:rPr lang="fi-FI" altLang="fi-FI" b="1" dirty="0" err="1">
                <a:solidFill>
                  <a:srgbClr val="000000"/>
                </a:solidFill>
              </a:rPr>
              <a:t>Forestry</a:t>
            </a:r>
            <a:r>
              <a:rPr lang="fi-FI" altLang="fi-FI" b="1" dirty="0">
                <a:solidFill>
                  <a:srgbClr val="000000"/>
                </a:solidFill>
              </a:rPr>
              <a:t> and Construction</a:t>
            </a:r>
          </a:p>
          <a:p>
            <a:pPr eaLnBrk="1" hangingPunct="1"/>
            <a:r>
              <a:rPr lang="fi-FI" altLang="fi-FI" dirty="0">
                <a:solidFill>
                  <a:srgbClr val="000000"/>
                </a:solidFill>
              </a:rPr>
              <a:t>	Mr. Jarmo Nikkanen, </a:t>
            </a:r>
            <a:r>
              <a:rPr lang="fi-FI" altLang="fi-FI" dirty="0" err="1">
                <a:solidFill>
                  <a:srgbClr val="000000"/>
                </a:solidFill>
              </a:rPr>
              <a:t>Programme</a:t>
            </a:r>
            <a:r>
              <a:rPr lang="fi-FI" altLang="fi-FI" dirty="0">
                <a:solidFill>
                  <a:srgbClr val="000000"/>
                </a:solidFill>
              </a:rPr>
              <a:t> </a:t>
            </a:r>
            <a:r>
              <a:rPr lang="fi-FI" altLang="fi-FI" dirty="0" err="1">
                <a:solidFill>
                  <a:srgbClr val="000000"/>
                </a:solidFill>
              </a:rPr>
              <a:t>Manager</a:t>
            </a:r>
            <a:endParaRPr lang="fi-FI" altLang="fi-FI" dirty="0">
              <a:solidFill>
                <a:srgbClr val="000000"/>
              </a:solidFill>
            </a:endParaRPr>
          </a:p>
          <a:p>
            <a:pPr eaLnBrk="1" hangingPunct="1">
              <a:spcAft>
                <a:spcPts val="900"/>
              </a:spcAft>
            </a:pPr>
            <a:r>
              <a:rPr lang="fi-FI" altLang="fi-FI" dirty="0">
                <a:solidFill>
                  <a:srgbClr val="000000"/>
                </a:solidFill>
              </a:rPr>
              <a:t>	Mr. Kari Kytömäki, </a:t>
            </a:r>
            <a:r>
              <a:rPr lang="fi-FI" altLang="fi-FI" dirty="0" err="1">
                <a:solidFill>
                  <a:srgbClr val="000000"/>
                </a:solidFill>
              </a:rPr>
              <a:t>Teacher</a:t>
            </a:r>
            <a:r>
              <a:rPr lang="fi-FI" altLang="fi-FI" dirty="0">
                <a:solidFill>
                  <a:srgbClr val="000000"/>
                </a:solidFill>
              </a:rPr>
              <a:t>, </a:t>
            </a:r>
            <a:r>
              <a:rPr lang="fi-FI" altLang="fi-FI" dirty="0" err="1"/>
              <a:t>Mobility</a:t>
            </a:r>
            <a:r>
              <a:rPr lang="fi-FI" altLang="fi-FI" dirty="0"/>
              <a:t> </a:t>
            </a:r>
            <a:r>
              <a:rPr lang="fi-FI" altLang="fi-FI" dirty="0" err="1"/>
              <a:t>Liaison</a:t>
            </a:r>
            <a:endParaRPr lang="fi-FI" altLang="fi-FI" b="1" dirty="0">
              <a:solidFill>
                <a:srgbClr val="000000"/>
              </a:solidFill>
            </a:endParaRPr>
          </a:p>
          <a:p>
            <a:pPr eaLnBrk="1" hangingPunct="1">
              <a:spcBef>
                <a:spcPct val="0"/>
              </a:spcBef>
            </a:pPr>
            <a:r>
              <a:rPr lang="fi-FI" altLang="fi-FI" b="1" dirty="0">
                <a:solidFill>
                  <a:srgbClr val="000000"/>
                </a:solidFill>
              </a:rPr>
              <a:t>Department of </a:t>
            </a:r>
            <a:r>
              <a:rPr lang="fi-FI" altLang="fi-FI" b="1" dirty="0" err="1">
                <a:solidFill>
                  <a:srgbClr val="000000"/>
                </a:solidFill>
              </a:rPr>
              <a:t>Metalworks</a:t>
            </a:r>
            <a:r>
              <a:rPr lang="fi-FI" altLang="fi-FI" b="1" dirty="0">
                <a:solidFill>
                  <a:srgbClr val="000000"/>
                </a:solidFill>
              </a:rPr>
              <a:t> and </a:t>
            </a:r>
            <a:r>
              <a:rPr lang="fi-FI" altLang="fi-FI" b="1" dirty="0" err="1">
                <a:solidFill>
                  <a:srgbClr val="000000"/>
                </a:solidFill>
              </a:rPr>
              <a:t>Machinery</a:t>
            </a:r>
            <a:r>
              <a:rPr lang="fi-FI" altLang="fi-FI" b="1" dirty="0">
                <a:solidFill>
                  <a:srgbClr val="000000"/>
                </a:solidFill>
              </a:rPr>
              <a:t>, </a:t>
            </a:r>
            <a:r>
              <a:rPr lang="fi-FI" altLang="fi-FI" b="1" dirty="0" err="1">
                <a:solidFill>
                  <a:srgbClr val="000000"/>
                </a:solidFill>
              </a:rPr>
              <a:t>Plastics</a:t>
            </a:r>
            <a:r>
              <a:rPr lang="fi-FI" altLang="fi-FI" b="1" dirty="0">
                <a:solidFill>
                  <a:srgbClr val="000000"/>
                </a:solidFill>
              </a:rPr>
              <a:t> and Rubber Technology</a:t>
            </a:r>
          </a:p>
          <a:p>
            <a:pPr eaLnBrk="1" hangingPunct="1">
              <a:spcBef>
                <a:spcPct val="0"/>
              </a:spcBef>
            </a:pPr>
            <a:r>
              <a:rPr lang="fi-FI" altLang="fi-FI" dirty="0">
                <a:solidFill>
                  <a:srgbClr val="000000"/>
                </a:solidFill>
              </a:rPr>
              <a:t>	Mr. Seppo Savo, </a:t>
            </a:r>
            <a:r>
              <a:rPr lang="fi-FI" altLang="fi-FI" dirty="0" err="1">
                <a:solidFill>
                  <a:srgbClr val="000000"/>
                </a:solidFill>
              </a:rPr>
              <a:t>Programme</a:t>
            </a:r>
            <a:r>
              <a:rPr lang="fi-FI" altLang="fi-FI" dirty="0">
                <a:solidFill>
                  <a:srgbClr val="000000"/>
                </a:solidFill>
              </a:rPr>
              <a:t> </a:t>
            </a:r>
            <a:r>
              <a:rPr lang="fi-FI" altLang="fi-FI" dirty="0" err="1">
                <a:solidFill>
                  <a:srgbClr val="000000"/>
                </a:solidFill>
              </a:rPr>
              <a:t>Manager</a:t>
            </a:r>
            <a:r>
              <a:rPr lang="fi-FI" altLang="fi-FI" dirty="0">
                <a:solidFill>
                  <a:srgbClr val="000000"/>
                </a:solidFill>
              </a:rPr>
              <a:t> </a:t>
            </a:r>
          </a:p>
          <a:p>
            <a:pPr eaLnBrk="1" hangingPunct="1">
              <a:spcAft>
                <a:spcPts val="900"/>
              </a:spcAft>
            </a:pPr>
            <a:r>
              <a:rPr lang="fi-FI" altLang="fi-FI" dirty="0">
                <a:solidFill>
                  <a:srgbClr val="000000"/>
                </a:solidFill>
              </a:rPr>
              <a:t>	Ms. Sari Lehtonotko, </a:t>
            </a:r>
            <a:r>
              <a:rPr lang="fi-FI" altLang="fi-FI" dirty="0" err="1">
                <a:solidFill>
                  <a:srgbClr val="000000"/>
                </a:solidFill>
              </a:rPr>
              <a:t>Teacher</a:t>
            </a:r>
            <a:r>
              <a:rPr lang="fi-FI" altLang="fi-FI" dirty="0">
                <a:solidFill>
                  <a:srgbClr val="000000"/>
                </a:solidFill>
              </a:rPr>
              <a:t>, </a:t>
            </a:r>
            <a:r>
              <a:rPr lang="fi-FI" altLang="fi-FI" dirty="0" err="1"/>
              <a:t>Mobility</a:t>
            </a:r>
            <a:r>
              <a:rPr lang="fi-FI" altLang="fi-FI" dirty="0"/>
              <a:t> </a:t>
            </a:r>
            <a:r>
              <a:rPr lang="fi-FI" altLang="fi-FI" dirty="0" err="1"/>
              <a:t>Liaison</a:t>
            </a:r>
            <a:endParaRPr lang="fi-FI" altLang="fi-FI" dirty="0">
              <a:solidFill>
                <a:srgbClr val="000000"/>
              </a:solidFill>
            </a:endParaRPr>
          </a:p>
          <a:p>
            <a:pPr eaLnBrk="1" hangingPunct="1">
              <a:spcBef>
                <a:spcPct val="0"/>
              </a:spcBef>
            </a:pPr>
            <a:r>
              <a:rPr lang="fi-FI" altLang="fi-FI" b="1" dirty="0">
                <a:solidFill>
                  <a:srgbClr val="000000"/>
                </a:solidFill>
              </a:rPr>
              <a:t>Department of </a:t>
            </a:r>
            <a:r>
              <a:rPr lang="fi-FI" altLang="fi-FI" b="1" dirty="0" err="1">
                <a:solidFill>
                  <a:srgbClr val="000000"/>
                </a:solidFill>
              </a:rPr>
              <a:t>Vehicle</a:t>
            </a:r>
            <a:r>
              <a:rPr lang="fi-FI" altLang="fi-FI" b="1" dirty="0">
                <a:solidFill>
                  <a:srgbClr val="000000"/>
                </a:solidFill>
              </a:rPr>
              <a:t> Technology and </a:t>
            </a:r>
            <a:r>
              <a:rPr lang="fi-FI" altLang="fi-FI" b="1" dirty="0" err="1">
                <a:solidFill>
                  <a:srgbClr val="000000"/>
                </a:solidFill>
              </a:rPr>
              <a:t>Logistics</a:t>
            </a:r>
            <a:r>
              <a:rPr lang="fi-FI" altLang="fi-FI" b="1" dirty="0">
                <a:solidFill>
                  <a:srgbClr val="000000"/>
                </a:solidFill>
              </a:rPr>
              <a:t>, </a:t>
            </a:r>
            <a:r>
              <a:rPr lang="fi-FI" altLang="fi-FI" b="1" dirty="0" err="1">
                <a:solidFill>
                  <a:srgbClr val="000000"/>
                </a:solidFill>
              </a:rPr>
              <a:t>Process</a:t>
            </a:r>
            <a:r>
              <a:rPr lang="fi-FI" altLang="fi-FI" b="1" dirty="0">
                <a:solidFill>
                  <a:srgbClr val="000000"/>
                </a:solidFill>
              </a:rPr>
              <a:t> Industry, </a:t>
            </a:r>
            <a:r>
              <a:rPr lang="fi-FI" altLang="fi-FI" b="1" dirty="0" err="1">
                <a:solidFill>
                  <a:srgbClr val="000000"/>
                </a:solidFill>
              </a:rPr>
              <a:t>Electrical</a:t>
            </a:r>
            <a:r>
              <a:rPr lang="fi-FI" altLang="fi-FI" b="1" dirty="0">
                <a:solidFill>
                  <a:srgbClr val="000000"/>
                </a:solidFill>
              </a:rPr>
              <a:t> Engineering and ICT</a:t>
            </a:r>
          </a:p>
          <a:p>
            <a:pPr eaLnBrk="1" hangingPunct="1">
              <a:spcBef>
                <a:spcPct val="0"/>
              </a:spcBef>
            </a:pPr>
            <a:r>
              <a:rPr lang="fi-FI" altLang="fi-FI" dirty="0">
                <a:solidFill>
                  <a:srgbClr val="000000"/>
                </a:solidFill>
              </a:rPr>
              <a:t>	Mr. Antti </a:t>
            </a:r>
            <a:r>
              <a:rPr lang="fi-FI" altLang="fi-FI" dirty="0" err="1">
                <a:solidFill>
                  <a:srgbClr val="000000"/>
                </a:solidFill>
              </a:rPr>
              <a:t>Rovasalo</a:t>
            </a:r>
            <a:r>
              <a:rPr lang="fi-FI" altLang="fi-FI" dirty="0">
                <a:solidFill>
                  <a:srgbClr val="000000"/>
                </a:solidFill>
              </a:rPr>
              <a:t>,  </a:t>
            </a:r>
            <a:r>
              <a:rPr lang="fi-FI" altLang="fi-FI" dirty="0" err="1">
                <a:solidFill>
                  <a:srgbClr val="000000"/>
                </a:solidFill>
              </a:rPr>
              <a:t>Programme</a:t>
            </a:r>
            <a:r>
              <a:rPr lang="fi-FI" altLang="fi-FI" dirty="0">
                <a:solidFill>
                  <a:srgbClr val="000000"/>
                </a:solidFill>
              </a:rPr>
              <a:t> </a:t>
            </a:r>
            <a:r>
              <a:rPr lang="fi-FI" altLang="fi-FI" dirty="0" err="1">
                <a:solidFill>
                  <a:srgbClr val="000000"/>
                </a:solidFill>
              </a:rPr>
              <a:t>Manager</a:t>
            </a:r>
            <a:endParaRPr lang="fi-FI" altLang="fi-FI" dirty="0">
              <a:solidFill>
                <a:srgbClr val="000000"/>
              </a:solidFill>
            </a:endParaRPr>
          </a:p>
          <a:p>
            <a:pPr eaLnBrk="1" hangingPunct="1">
              <a:spcAft>
                <a:spcPts val="900"/>
              </a:spcAft>
            </a:pPr>
            <a:r>
              <a:rPr lang="fi-FI" altLang="fi-FI" dirty="0">
                <a:solidFill>
                  <a:srgbClr val="000000"/>
                </a:solidFill>
              </a:rPr>
              <a:t> 	Ms. Sari Lehtonotko, </a:t>
            </a:r>
            <a:r>
              <a:rPr lang="fi-FI" altLang="fi-FI" dirty="0" err="1">
                <a:solidFill>
                  <a:srgbClr val="000000"/>
                </a:solidFill>
              </a:rPr>
              <a:t>Teacher</a:t>
            </a:r>
            <a:r>
              <a:rPr lang="fi-FI" altLang="fi-FI" dirty="0">
                <a:solidFill>
                  <a:srgbClr val="000000"/>
                </a:solidFill>
              </a:rPr>
              <a:t>, </a:t>
            </a:r>
            <a:r>
              <a:rPr lang="fi-FI" altLang="fi-FI" dirty="0" err="1"/>
              <a:t>Mobility</a:t>
            </a:r>
            <a:r>
              <a:rPr lang="fi-FI" altLang="fi-FI" dirty="0"/>
              <a:t> </a:t>
            </a:r>
            <a:r>
              <a:rPr lang="fi-FI" altLang="fi-FI" dirty="0" err="1"/>
              <a:t>Liaison</a:t>
            </a:r>
            <a:endParaRPr lang="fi-FI" altLang="fi-FI" b="1" dirty="0"/>
          </a:p>
          <a:p>
            <a:pPr eaLnBrk="1" hangingPunct="1">
              <a:lnSpc>
                <a:spcPct val="90000"/>
              </a:lnSpc>
              <a:spcBef>
                <a:spcPct val="0"/>
              </a:spcBef>
            </a:pPr>
            <a:r>
              <a:rPr lang="fi-FI" altLang="fi-FI" dirty="0">
                <a:solidFill>
                  <a:srgbClr val="000000"/>
                </a:solidFill>
              </a:rPr>
              <a:t>	</a:t>
            </a:r>
          </a:p>
          <a:p>
            <a:pPr eaLnBrk="1" hangingPunct="1">
              <a:lnSpc>
                <a:spcPct val="90000"/>
              </a:lnSpc>
              <a:spcBef>
                <a:spcPct val="0"/>
              </a:spcBef>
            </a:pPr>
            <a:r>
              <a:rPr lang="fi-FI" altLang="fi-FI" b="1" dirty="0">
                <a:solidFill>
                  <a:srgbClr val="000000"/>
                </a:solidFill>
              </a:rPr>
              <a:t>	</a:t>
            </a:r>
            <a:endParaRPr lang="fi-FI" altLang="fi-FI"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ChangeArrowheads="1"/>
          </p:cNvSpPr>
          <p:nvPr/>
        </p:nvSpPr>
        <p:spPr bwMode="auto">
          <a:xfrm>
            <a:off x="1292547" y="1057275"/>
            <a:ext cx="75279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defTabSz="449263">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defTabSz="449263" fontAlgn="base">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spcBef>
                <a:spcPct val="0"/>
              </a:spcBef>
              <a:buClr>
                <a:srgbClr val="000000"/>
              </a:buClr>
              <a:buFont typeface="Times New Roman" pitchFamily="18" charset="0"/>
              <a:buNone/>
              <a:defRPr/>
            </a:pPr>
            <a:r>
              <a:rPr lang="en-GB" altLang="fi-FI" sz="2800" b="1" dirty="0" err="1">
                <a:solidFill>
                  <a:schemeClr val="accent5">
                    <a:lumMod val="50000"/>
                  </a:schemeClr>
                </a:solidFill>
                <a:latin typeface="+mj-lt"/>
                <a:ea typeface="+mj-ea"/>
                <a:cs typeface="+mj-cs"/>
              </a:rPr>
              <a:t>Jyväskylä</a:t>
            </a:r>
            <a:r>
              <a:rPr lang="en-GB" altLang="fi-FI" sz="2800" b="1" dirty="0">
                <a:solidFill>
                  <a:schemeClr val="accent5">
                    <a:lumMod val="50000"/>
                  </a:schemeClr>
                </a:solidFill>
                <a:latin typeface="+mj-lt"/>
                <a:ea typeface="+mj-ea"/>
                <a:cs typeface="+mj-cs"/>
              </a:rPr>
              <a:t> Educational Consortium </a:t>
            </a:r>
          </a:p>
          <a:p>
            <a:pPr>
              <a:spcBef>
                <a:spcPct val="0"/>
              </a:spcBef>
              <a:buClr>
                <a:srgbClr val="000000"/>
              </a:buClr>
              <a:buFont typeface="Times New Roman" pitchFamily="18" charset="0"/>
              <a:buNone/>
              <a:defRPr/>
            </a:pPr>
            <a:endParaRPr lang="en-GB" altLang="fi-FI" b="1" dirty="0">
              <a:solidFill>
                <a:schemeClr val="accent5">
                  <a:lumMod val="50000"/>
                </a:schemeClr>
              </a:solidFill>
              <a:latin typeface="+mj-lt"/>
              <a:ea typeface="+mj-ea"/>
              <a:cs typeface="+mj-cs"/>
            </a:endParaRPr>
          </a:p>
        </p:txBody>
      </p:sp>
      <p:grpSp>
        <p:nvGrpSpPr>
          <p:cNvPr id="7" name="Ryhmä 6"/>
          <p:cNvGrpSpPr/>
          <p:nvPr/>
        </p:nvGrpSpPr>
        <p:grpSpPr>
          <a:xfrm>
            <a:off x="172763" y="2708920"/>
            <a:ext cx="8791850" cy="2881312"/>
            <a:chOff x="172763" y="2708920"/>
            <a:chExt cx="8791850" cy="2881312"/>
          </a:xfrm>
        </p:grpSpPr>
        <p:sp>
          <p:nvSpPr>
            <p:cNvPr id="56324" name="Line 1"/>
            <p:cNvSpPr>
              <a:spLocks noChangeShapeType="1"/>
            </p:cNvSpPr>
            <p:nvPr/>
          </p:nvSpPr>
          <p:spPr bwMode="auto">
            <a:xfrm flipV="1">
              <a:off x="8316416" y="4905797"/>
              <a:ext cx="0" cy="1793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i-FI"/>
            </a:p>
          </p:txBody>
        </p:sp>
        <p:grpSp>
          <p:nvGrpSpPr>
            <p:cNvPr id="5" name="Ryhmä 4"/>
            <p:cNvGrpSpPr/>
            <p:nvPr/>
          </p:nvGrpSpPr>
          <p:grpSpPr>
            <a:xfrm>
              <a:off x="172763" y="2708920"/>
              <a:ext cx="8791850" cy="2881312"/>
              <a:chOff x="172763" y="1808163"/>
              <a:chExt cx="8791850" cy="2881312"/>
            </a:xfrm>
          </p:grpSpPr>
          <p:sp>
            <p:nvSpPr>
              <p:cNvPr id="21516" name="Rectangle 11"/>
              <p:cNvSpPr>
                <a:spLocks noChangeArrowheads="1"/>
              </p:cNvSpPr>
              <p:nvPr/>
            </p:nvSpPr>
            <p:spPr bwMode="auto">
              <a:xfrm>
                <a:off x="7885113" y="4149725"/>
                <a:ext cx="1079500" cy="539750"/>
              </a:xfrm>
              <a:prstGeom prst="rect">
                <a:avLst/>
              </a:prstGeom>
              <a:solidFill>
                <a:srgbClr val="009981"/>
              </a:solidFill>
              <a:ln w="9525">
                <a:noFill/>
                <a:round/>
                <a:headEnd/>
                <a:tailEnd/>
              </a:ln>
            </p:spPr>
            <p:txBody>
              <a:bodyPr lIns="90000" tIns="46800" rIns="90000" bIns="46800" anchor="ctr"/>
              <a:lstStyle/>
              <a:p>
                <a:pPr algn="ctr" defTabSz="449263" eaLnBrk="1" hangingPunct="1">
                  <a:lnSpc>
                    <a:spcPts val="9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a:solidFill>
                      <a:srgbClr val="FFFFFF"/>
                    </a:solidFill>
                    <a:latin typeface="+mj-lt"/>
                    <a:ea typeface="ＭＳ Ｐゴシック" pitchFamily="34" charset="-128"/>
                    <a:cs typeface="Arial" charset="0"/>
                  </a:rPr>
                  <a:t>Group Management</a:t>
                </a:r>
              </a:p>
            </p:txBody>
          </p:sp>
          <p:grpSp>
            <p:nvGrpSpPr>
              <p:cNvPr id="4" name="Ryhmä 3"/>
              <p:cNvGrpSpPr/>
              <p:nvPr/>
            </p:nvGrpSpPr>
            <p:grpSpPr>
              <a:xfrm>
                <a:off x="172763" y="1808163"/>
                <a:ext cx="8660087" cy="2881312"/>
                <a:chOff x="172763" y="1808163"/>
                <a:chExt cx="8660087" cy="2881312"/>
              </a:xfrm>
            </p:grpSpPr>
            <p:grpSp>
              <p:nvGrpSpPr>
                <p:cNvPr id="2" name="Ryhmä 1"/>
                <p:cNvGrpSpPr/>
                <p:nvPr/>
              </p:nvGrpSpPr>
              <p:grpSpPr>
                <a:xfrm>
                  <a:off x="2728913" y="1808163"/>
                  <a:ext cx="6103937" cy="2206625"/>
                  <a:chOff x="2728913" y="1808163"/>
                  <a:chExt cx="6103937" cy="2206625"/>
                </a:xfrm>
              </p:grpSpPr>
              <p:sp>
                <p:nvSpPr>
                  <p:cNvPr id="56323" name="Line 1"/>
                  <p:cNvSpPr>
                    <a:spLocks noChangeShapeType="1"/>
                  </p:cNvSpPr>
                  <p:nvPr/>
                </p:nvSpPr>
                <p:spPr bwMode="auto">
                  <a:xfrm rot="5400000" flipV="1">
                    <a:off x="6326982" y="1313656"/>
                    <a:ext cx="0" cy="27892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i-FI"/>
                  </a:p>
                </p:txBody>
              </p:sp>
              <p:grpSp>
                <p:nvGrpSpPr>
                  <p:cNvPr id="56326" name="Ryhmä 55"/>
                  <p:cNvGrpSpPr>
                    <a:grpSpLocks/>
                  </p:cNvGrpSpPr>
                  <p:nvPr/>
                </p:nvGrpSpPr>
                <p:grpSpPr bwMode="auto">
                  <a:xfrm>
                    <a:off x="2728913" y="1808163"/>
                    <a:ext cx="4392612" cy="2206625"/>
                    <a:chOff x="2971800" y="1808163"/>
                    <a:chExt cx="4392613" cy="2205902"/>
                  </a:xfrm>
                </p:grpSpPr>
                <p:sp>
                  <p:nvSpPr>
                    <p:cNvPr id="56342" name="Line 1"/>
                    <p:cNvSpPr>
                      <a:spLocks noChangeShapeType="1"/>
                    </p:cNvSpPr>
                    <p:nvPr/>
                  </p:nvSpPr>
                  <p:spPr bwMode="auto">
                    <a:xfrm flipV="1">
                      <a:off x="5168900" y="2022475"/>
                      <a:ext cx="0" cy="199159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i-FI"/>
                    </a:p>
                  </p:txBody>
                </p:sp>
                <p:sp>
                  <p:nvSpPr>
                    <p:cNvPr id="56343" name="Rectangle 3"/>
                    <p:cNvSpPr>
                      <a:spLocks noChangeArrowheads="1"/>
                    </p:cNvSpPr>
                    <p:nvPr/>
                  </p:nvSpPr>
                  <p:spPr bwMode="auto">
                    <a:xfrm>
                      <a:off x="2971800" y="1808163"/>
                      <a:ext cx="4392613" cy="263525"/>
                    </a:xfrm>
                    <a:prstGeom prst="rect">
                      <a:avLst/>
                    </a:prstGeom>
                    <a:solidFill>
                      <a:srgbClr val="0099C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GB" altLang="fi-FI" sz="1100" b="1">
                          <a:solidFill>
                            <a:srgbClr val="FFFFFF"/>
                          </a:solidFill>
                          <a:latin typeface="Arial" panose="020B0604020202020204" pitchFamily="34" charset="0"/>
                        </a:rPr>
                        <a:t>Owner Municipalities</a:t>
                      </a:r>
                    </a:p>
                  </p:txBody>
                </p:sp>
                <p:sp>
                  <p:nvSpPr>
                    <p:cNvPr id="56344" name="Rectangle 4"/>
                    <p:cNvSpPr>
                      <a:spLocks noChangeArrowheads="1"/>
                    </p:cNvSpPr>
                    <p:nvPr/>
                  </p:nvSpPr>
                  <p:spPr bwMode="auto">
                    <a:xfrm>
                      <a:off x="2971800" y="2247900"/>
                      <a:ext cx="4392613" cy="377825"/>
                    </a:xfrm>
                    <a:prstGeom prst="rect">
                      <a:avLst/>
                    </a:prstGeom>
                    <a:solidFill>
                      <a:srgbClr val="0099C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ts val="688"/>
                        </a:spcBef>
                        <a:buClr>
                          <a:srgbClr val="000000"/>
                        </a:buClr>
                        <a:buFont typeface="Times New Roman" panose="02020603050405020304" pitchFamily="18" charset="0"/>
                        <a:buNone/>
                      </a:pPr>
                      <a:r>
                        <a:rPr lang="en-GB" altLang="fi-FI" sz="1100" b="1">
                          <a:solidFill>
                            <a:srgbClr val="FFFFFF"/>
                          </a:solidFill>
                          <a:latin typeface="Arial" panose="020B0604020202020204" pitchFamily="34" charset="0"/>
                        </a:rPr>
                        <a:t>Council</a:t>
                      </a:r>
                    </a:p>
                  </p:txBody>
                </p:sp>
                <p:sp>
                  <p:nvSpPr>
                    <p:cNvPr id="56345" name="Rectangle 5"/>
                    <p:cNvSpPr>
                      <a:spLocks noChangeArrowheads="1"/>
                    </p:cNvSpPr>
                    <p:nvPr/>
                  </p:nvSpPr>
                  <p:spPr bwMode="auto">
                    <a:xfrm>
                      <a:off x="2971800" y="2801938"/>
                      <a:ext cx="4392613" cy="387350"/>
                    </a:xfrm>
                    <a:prstGeom prst="rect">
                      <a:avLst/>
                    </a:prstGeom>
                    <a:solidFill>
                      <a:srgbClr val="0099C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ts val="688"/>
                        </a:spcBef>
                        <a:buClr>
                          <a:srgbClr val="000000"/>
                        </a:buClr>
                        <a:buFont typeface="Times New Roman" panose="02020603050405020304" pitchFamily="18" charset="0"/>
                        <a:buNone/>
                      </a:pPr>
                      <a:r>
                        <a:rPr lang="en-GB" altLang="fi-FI" sz="1100" b="1">
                          <a:solidFill>
                            <a:srgbClr val="FFFFFF"/>
                          </a:solidFill>
                          <a:latin typeface="Arial" panose="020B0604020202020204" pitchFamily="34" charset="0"/>
                        </a:rPr>
                        <a:t>Board of Directors</a:t>
                      </a:r>
                    </a:p>
                  </p:txBody>
                </p:sp>
                <p:sp>
                  <p:nvSpPr>
                    <p:cNvPr id="56346" name="Rectangle 6"/>
                    <p:cNvSpPr>
                      <a:spLocks noChangeArrowheads="1"/>
                    </p:cNvSpPr>
                    <p:nvPr/>
                  </p:nvSpPr>
                  <p:spPr bwMode="auto">
                    <a:xfrm>
                      <a:off x="2971800" y="3365500"/>
                      <a:ext cx="4392613" cy="387350"/>
                    </a:xfrm>
                    <a:prstGeom prst="rect">
                      <a:avLst/>
                    </a:prstGeom>
                    <a:solidFill>
                      <a:srgbClr val="0099C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ts val="688"/>
                        </a:spcBef>
                        <a:buClr>
                          <a:srgbClr val="000000"/>
                        </a:buClr>
                        <a:buFont typeface="Times New Roman" panose="02020603050405020304" pitchFamily="18" charset="0"/>
                        <a:buNone/>
                      </a:pPr>
                      <a:r>
                        <a:rPr lang="en-GB" altLang="fi-FI" sz="1100" b="1">
                          <a:solidFill>
                            <a:srgbClr val="FFFFFF"/>
                          </a:solidFill>
                          <a:latin typeface="Arial" panose="020B0604020202020204" pitchFamily="34" charset="0"/>
                        </a:rPr>
                        <a:t>CEO Vesa Saarikoski</a:t>
                      </a:r>
                      <a:endParaRPr lang="en-GB" altLang="fi-FI" sz="1100">
                        <a:solidFill>
                          <a:srgbClr val="FFFFFF"/>
                        </a:solidFill>
                        <a:latin typeface="Arial" panose="020B0604020202020204" pitchFamily="34" charset="0"/>
                      </a:endParaRPr>
                    </a:p>
                  </p:txBody>
                </p:sp>
              </p:grpSp>
              <p:sp>
                <p:nvSpPr>
                  <p:cNvPr id="56332" name="Rectangle 14"/>
                  <p:cNvSpPr>
                    <a:spLocks noChangeArrowheads="1"/>
                  </p:cNvSpPr>
                  <p:nvPr/>
                </p:nvSpPr>
                <p:spPr bwMode="auto">
                  <a:xfrm>
                    <a:off x="7608888" y="2498725"/>
                    <a:ext cx="1223962" cy="433388"/>
                  </a:xfrm>
                  <a:prstGeom prst="rect">
                    <a:avLst/>
                  </a:prstGeom>
                  <a:solidFill>
                    <a:srgbClr val="0099C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GB" altLang="fi-FI" sz="1100" b="1" dirty="0">
                        <a:solidFill>
                          <a:srgbClr val="FFFFFF"/>
                        </a:solidFill>
                        <a:latin typeface="Arial" panose="020B0604020202020204" pitchFamily="34" charset="0"/>
                      </a:rPr>
                      <a:t>Audit </a:t>
                    </a:r>
                    <a:br>
                      <a:rPr lang="en-GB" altLang="fi-FI" sz="1100" b="1" dirty="0">
                        <a:solidFill>
                          <a:srgbClr val="FFFFFF"/>
                        </a:solidFill>
                        <a:latin typeface="Arial" panose="020B0604020202020204" pitchFamily="34" charset="0"/>
                      </a:rPr>
                    </a:br>
                    <a:r>
                      <a:rPr lang="en-GB" altLang="fi-FI" sz="1100" b="1" dirty="0">
                        <a:solidFill>
                          <a:srgbClr val="FFFFFF"/>
                        </a:solidFill>
                        <a:latin typeface="Arial" panose="020B0604020202020204" pitchFamily="34" charset="0"/>
                      </a:rPr>
                      <a:t>Committee</a:t>
                    </a:r>
                  </a:p>
                </p:txBody>
              </p:sp>
            </p:grpSp>
            <p:grpSp>
              <p:nvGrpSpPr>
                <p:cNvPr id="3" name="Ryhmä 2"/>
                <p:cNvGrpSpPr/>
                <p:nvPr/>
              </p:nvGrpSpPr>
              <p:grpSpPr>
                <a:xfrm>
                  <a:off x="172763" y="4005174"/>
                  <a:ext cx="8139113" cy="684301"/>
                  <a:chOff x="172763" y="4005174"/>
                  <a:chExt cx="8139113" cy="684301"/>
                </a:xfrm>
              </p:grpSpPr>
              <p:sp>
                <p:nvSpPr>
                  <p:cNvPr id="21517" name="Rectangle 12"/>
                  <p:cNvSpPr>
                    <a:spLocks noChangeArrowheads="1"/>
                  </p:cNvSpPr>
                  <p:nvPr/>
                </p:nvSpPr>
                <p:spPr bwMode="auto">
                  <a:xfrm>
                    <a:off x="1285875" y="4149725"/>
                    <a:ext cx="1081088" cy="539750"/>
                  </a:xfrm>
                  <a:prstGeom prst="rect">
                    <a:avLst/>
                  </a:prstGeom>
                  <a:solidFill>
                    <a:srgbClr val="009981"/>
                  </a:solidFill>
                  <a:ln w="9525">
                    <a:noFill/>
                    <a:round/>
                    <a:headEnd/>
                    <a:tailEnd/>
                  </a:ln>
                </p:spPr>
                <p:txBody>
                  <a:bodyPr lIns="90000" tIns="46800" rIns="90000" bIns="46800" anchor="ctr"/>
                  <a:lstStyle/>
                  <a:p>
                    <a:pPr algn="ctr" defTabSz="449263" eaLnBrk="1" hangingPunct="1">
                      <a:lnSpc>
                        <a:spcPts val="9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err="1">
                        <a:solidFill>
                          <a:srgbClr val="FFFFFF"/>
                        </a:solidFill>
                        <a:latin typeface="+mj-lt"/>
                        <a:ea typeface="ＭＳ Ｐゴシック" pitchFamily="34" charset="-128"/>
                        <a:cs typeface="Arial" charset="0"/>
                      </a:rPr>
                      <a:t>Jyväskylä</a:t>
                    </a:r>
                    <a:endParaRPr lang="en-GB" sz="1000" b="1" dirty="0">
                      <a:solidFill>
                        <a:srgbClr val="FFFFFF"/>
                      </a:solidFill>
                      <a:latin typeface="+mj-lt"/>
                      <a:ea typeface="ＭＳ Ｐゴシック" pitchFamily="34" charset="-128"/>
                      <a:cs typeface="Arial" charset="0"/>
                    </a:endParaRPr>
                  </a:p>
                  <a:p>
                    <a:pPr algn="ctr" defTabSz="449263" eaLnBrk="1" hangingPunct="1">
                      <a:lnSpc>
                        <a:spcPts val="9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a:solidFill>
                          <a:srgbClr val="FFFFFF"/>
                        </a:solidFill>
                        <a:latin typeface="+mj-lt"/>
                        <a:ea typeface="ＭＳ Ｐゴシック" pitchFamily="34" charset="-128"/>
                        <a:cs typeface="Arial" charset="0"/>
                      </a:rPr>
                      <a:t> College</a:t>
                    </a:r>
                  </a:p>
                </p:txBody>
              </p:sp>
              <p:sp>
                <p:nvSpPr>
                  <p:cNvPr id="21518" name="Rectangle 13"/>
                  <p:cNvSpPr>
                    <a:spLocks noChangeArrowheads="1"/>
                  </p:cNvSpPr>
                  <p:nvPr/>
                </p:nvSpPr>
                <p:spPr bwMode="auto">
                  <a:xfrm>
                    <a:off x="5651500" y="4149725"/>
                    <a:ext cx="1081088" cy="539750"/>
                  </a:xfrm>
                  <a:prstGeom prst="rect">
                    <a:avLst/>
                  </a:prstGeom>
                  <a:solidFill>
                    <a:srgbClr val="009981"/>
                  </a:solidFill>
                  <a:ln w="9525">
                    <a:noFill/>
                    <a:round/>
                    <a:headEnd/>
                    <a:tailEnd/>
                  </a:ln>
                </p:spPr>
                <p:txBody>
                  <a:bodyPr lIns="72000" tIns="46800" rIns="72000" bIns="46800" anchor="ctr"/>
                  <a:lstStyle/>
                  <a:p>
                    <a:pPr algn="ctr" defTabSz="449263" eaLnBrk="1" hangingPunct="1">
                      <a:lnSpc>
                        <a:spcPts val="9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err="1">
                        <a:solidFill>
                          <a:srgbClr val="FFFFFF"/>
                        </a:solidFill>
                        <a:latin typeface="+mj-lt"/>
                        <a:ea typeface="ＭＳ Ｐゴシック" pitchFamily="34" charset="-128"/>
                        <a:cs typeface="Arial" charset="0"/>
                      </a:rPr>
                      <a:t>Jyväskylä</a:t>
                    </a:r>
                    <a:r>
                      <a:rPr lang="en-GB" sz="1000" b="1" dirty="0">
                        <a:solidFill>
                          <a:srgbClr val="FFFFFF"/>
                        </a:solidFill>
                        <a:latin typeface="+mj-lt"/>
                        <a:ea typeface="ＭＳ Ｐゴシック" pitchFamily="34" charset="-128"/>
                        <a:cs typeface="Arial" charset="0"/>
                      </a:rPr>
                      <a:t> Apprenticeship Training </a:t>
                    </a:r>
                    <a:r>
                      <a:rPr lang="en-GB" sz="1000" b="1" dirty="0" err="1">
                        <a:solidFill>
                          <a:srgbClr val="FFFFFF"/>
                        </a:solidFill>
                        <a:latin typeface="+mj-lt"/>
                        <a:ea typeface="ＭＳ Ｐゴシック" pitchFamily="34" charset="-128"/>
                        <a:cs typeface="Arial" charset="0"/>
                      </a:rPr>
                      <a:t>Center</a:t>
                    </a:r>
                    <a:endParaRPr lang="en-GB" sz="1000" b="1" dirty="0">
                      <a:solidFill>
                        <a:srgbClr val="FFFFFF"/>
                      </a:solidFill>
                      <a:latin typeface="+mj-lt"/>
                      <a:ea typeface="ＭＳ Ｐゴシック" pitchFamily="34" charset="-128"/>
                      <a:cs typeface="Arial" charset="0"/>
                    </a:endParaRPr>
                  </a:p>
                </p:txBody>
              </p:sp>
              <p:sp>
                <p:nvSpPr>
                  <p:cNvPr id="56335" name="Rectangle 18"/>
                  <p:cNvSpPr>
                    <a:spLocks noChangeArrowheads="1"/>
                  </p:cNvSpPr>
                  <p:nvPr/>
                </p:nvSpPr>
                <p:spPr bwMode="auto">
                  <a:xfrm>
                    <a:off x="6796088" y="4149725"/>
                    <a:ext cx="1025525" cy="539750"/>
                  </a:xfrm>
                  <a:prstGeom prst="rect">
                    <a:avLst/>
                  </a:prstGeom>
                  <a:solidFill>
                    <a:srgbClr val="009981"/>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lnSpc>
                        <a:spcPts val="900"/>
                      </a:lnSpc>
                      <a:spcBef>
                        <a:spcPts val="625"/>
                      </a:spcBef>
                      <a:buClr>
                        <a:srgbClr val="000000"/>
                      </a:buClr>
                      <a:buFont typeface="Times New Roman" panose="02020603050405020304" pitchFamily="18" charset="0"/>
                      <a:buNone/>
                    </a:pPr>
                    <a:r>
                      <a:rPr lang="en-GB" altLang="fi-FI" sz="1000" b="1">
                        <a:solidFill>
                          <a:srgbClr val="FFFFFF"/>
                        </a:solidFill>
                        <a:latin typeface="Arial" panose="020B0604020202020204" pitchFamily="34" charset="0"/>
                      </a:rPr>
                      <a:t>Real Estate Management</a:t>
                    </a:r>
                  </a:p>
                </p:txBody>
              </p:sp>
              <p:sp>
                <p:nvSpPr>
                  <p:cNvPr id="21527" name="Rectangle 22"/>
                  <p:cNvSpPr>
                    <a:spLocks noChangeArrowheads="1"/>
                  </p:cNvSpPr>
                  <p:nvPr/>
                </p:nvSpPr>
                <p:spPr bwMode="auto">
                  <a:xfrm>
                    <a:off x="2413000" y="4149725"/>
                    <a:ext cx="1366838" cy="539750"/>
                  </a:xfrm>
                  <a:prstGeom prst="rect">
                    <a:avLst/>
                  </a:prstGeom>
                  <a:solidFill>
                    <a:srgbClr val="009981"/>
                  </a:solidFill>
                  <a:ln w="9525">
                    <a:noFill/>
                    <a:round/>
                    <a:headEnd/>
                    <a:tailEnd/>
                  </a:ln>
                </p:spPr>
                <p:txBody>
                  <a:bodyPr lIns="90000" tIns="46800" rIns="90000" bIns="46800" anchor="ctr"/>
                  <a:lstStyle/>
                  <a:p>
                    <a:pPr algn="ctr" defTabSz="449263" eaLnBrk="1" hangingPunct="1">
                      <a:lnSpc>
                        <a:spcPct val="700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err="1">
                        <a:solidFill>
                          <a:srgbClr val="FFFFFF"/>
                        </a:solidFill>
                        <a:latin typeface="+mj-lt"/>
                        <a:ea typeface="ＭＳ Ｐゴシック" pitchFamily="34" charset="-128"/>
                        <a:cs typeface="Arial" charset="0"/>
                      </a:rPr>
                      <a:t>Jämsä</a:t>
                    </a:r>
                    <a:endParaRPr lang="en-GB" sz="1000" b="1" dirty="0">
                      <a:solidFill>
                        <a:srgbClr val="FFFFFF"/>
                      </a:solidFill>
                      <a:latin typeface="+mj-lt"/>
                      <a:ea typeface="ＭＳ Ｐゴシック" pitchFamily="34" charset="-128"/>
                      <a:cs typeface="Arial" charset="0"/>
                    </a:endParaRPr>
                  </a:p>
                  <a:p>
                    <a:pPr algn="ctr" defTabSz="449263" eaLnBrk="1" hangingPunct="1">
                      <a:lnSpc>
                        <a:spcPct val="700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a:solidFill>
                          <a:srgbClr val="FFFFFF"/>
                        </a:solidFill>
                        <a:latin typeface="+mj-lt"/>
                        <a:ea typeface="ＭＳ Ｐゴシック" pitchFamily="34" charset="-128"/>
                        <a:cs typeface="Arial" charset="0"/>
                      </a:rPr>
                      <a:t>College</a:t>
                    </a:r>
                  </a:p>
                </p:txBody>
              </p:sp>
              <p:sp>
                <p:nvSpPr>
                  <p:cNvPr id="56339" name="Rectangle 22"/>
                  <p:cNvSpPr>
                    <a:spLocks noChangeArrowheads="1"/>
                  </p:cNvSpPr>
                  <p:nvPr/>
                </p:nvSpPr>
                <p:spPr bwMode="auto">
                  <a:xfrm>
                    <a:off x="3851275" y="4149725"/>
                    <a:ext cx="1709738" cy="539750"/>
                  </a:xfrm>
                  <a:prstGeom prst="rect">
                    <a:avLst/>
                  </a:prstGeom>
                  <a:solidFill>
                    <a:srgbClr val="009981"/>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lnSpc>
                        <a:spcPct val="70000"/>
                      </a:lnSpc>
                      <a:spcBef>
                        <a:spcPts val="625"/>
                      </a:spcBef>
                      <a:buClr>
                        <a:srgbClr val="000000"/>
                      </a:buClr>
                      <a:buFont typeface="Times New Roman" panose="02020603050405020304" pitchFamily="18" charset="0"/>
                      <a:buNone/>
                    </a:pPr>
                    <a:r>
                      <a:rPr lang="en-US" altLang="fi-FI" sz="1000" b="1" dirty="0" err="1">
                        <a:solidFill>
                          <a:srgbClr val="FFFFFF"/>
                        </a:solidFill>
                        <a:latin typeface="Arial" panose="020B0604020202020204" pitchFamily="34" charset="0"/>
                      </a:rPr>
                      <a:t>Jyväskylä</a:t>
                    </a:r>
                    <a:r>
                      <a:rPr lang="en-US" altLang="fi-FI" sz="1000" dirty="0">
                        <a:solidFill>
                          <a:schemeClr val="bg1"/>
                        </a:solidFill>
                        <a:latin typeface="Arial" panose="020B0604020202020204" pitchFamily="34" charset="0"/>
                      </a:rPr>
                      <a:t> </a:t>
                    </a:r>
                    <a:r>
                      <a:rPr lang="en-US" altLang="fi-FI" sz="1000" b="1" dirty="0">
                        <a:solidFill>
                          <a:srgbClr val="FFFFFF"/>
                        </a:solidFill>
                        <a:latin typeface="Arial" panose="020B0604020202020204" pitchFamily="34" charset="0"/>
                      </a:rPr>
                      <a:t>General Upper Secondary Schools</a:t>
                    </a:r>
                  </a:p>
                </p:txBody>
              </p:sp>
              <p:sp>
                <p:nvSpPr>
                  <p:cNvPr id="28" name="Line 1"/>
                  <p:cNvSpPr>
                    <a:spLocks noChangeShapeType="1"/>
                  </p:cNvSpPr>
                  <p:nvPr/>
                </p:nvSpPr>
                <p:spPr bwMode="auto">
                  <a:xfrm flipV="1">
                    <a:off x="668063" y="4005174"/>
                    <a:ext cx="0" cy="1793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i-FI"/>
                  </a:p>
                </p:txBody>
              </p:sp>
              <p:sp>
                <p:nvSpPr>
                  <p:cNvPr id="29" name="Rectangle 16"/>
                  <p:cNvSpPr>
                    <a:spLocks noChangeArrowheads="1"/>
                  </p:cNvSpPr>
                  <p:nvPr/>
                </p:nvSpPr>
                <p:spPr bwMode="auto">
                  <a:xfrm>
                    <a:off x="172763" y="4140111"/>
                    <a:ext cx="1081088" cy="539750"/>
                  </a:xfrm>
                  <a:prstGeom prst="rect">
                    <a:avLst/>
                  </a:prstGeom>
                  <a:solidFill>
                    <a:srgbClr val="009981"/>
                  </a:solidFill>
                  <a:ln w="9525">
                    <a:noFill/>
                    <a:round/>
                    <a:headEnd/>
                    <a:tailEnd/>
                  </a:ln>
                </p:spPr>
                <p:txBody>
                  <a:bodyPr lIns="90000" tIns="46800" rIns="90000" bIns="46800" anchor="ctr"/>
                  <a:lstStyle/>
                  <a:p>
                    <a:pPr algn="ctr" defTabSz="449263" eaLnBrk="1" hangingPunct="1">
                      <a:lnSpc>
                        <a:spcPts val="900"/>
                      </a:lnSpc>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b="1" dirty="0" err="1">
                        <a:solidFill>
                          <a:schemeClr val="bg1"/>
                        </a:solidFill>
                        <a:latin typeface="+mj-lt"/>
                        <a:ea typeface="ＭＳ Ｐゴシック" pitchFamily="34" charset="-128"/>
                        <a:cs typeface="Arial" charset="0"/>
                      </a:rPr>
                      <a:t>Jyväskylä</a:t>
                    </a:r>
                    <a:r>
                      <a:rPr lang="en-GB" sz="1000" b="1" dirty="0">
                        <a:solidFill>
                          <a:schemeClr val="bg1"/>
                        </a:solidFill>
                        <a:latin typeface="+mj-lt"/>
                        <a:ea typeface="ＭＳ Ｐゴシック" pitchFamily="34" charset="-128"/>
                        <a:cs typeface="Arial" charset="0"/>
                      </a:rPr>
                      <a:t> Institute of Adult Education</a:t>
                    </a:r>
                  </a:p>
                </p:txBody>
              </p:sp>
              <p:sp>
                <p:nvSpPr>
                  <p:cNvPr id="30" name="Line 1"/>
                  <p:cNvSpPr>
                    <a:spLocks noChangeShapeType="1"/>
                  </p:cNvSpPr>
                  <p:nvPr/>
                </p:nvSpPr>
                <p:spPr bwMode="auto">
                  <a:xfrm rot="5400000" flipV="1">
                    <a:off x="4489970" y="183267"/>
                    <a:ext cx="0" cy="764381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i-FI"/>
                  </a:p>
                </p:txBody>
              </p:sp>
            </p:grpSp>
          </p:gr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nternational_etusivu7"/>
          <p:cNvPicPr>
            <a:picLocks noChangeAspect="1" noChangeArrowheads="1"/>
          </p:cNvPicPr>
          <p:nvPr/>
        </p:nvPicPr>
        <p:blipFill>
          <a:blip r:embed="rId2">
            <a:extLst>
              <a:ext uri="{28A0092B-C50C-407E-A947-70E740481C1C}">
                <a14:useLocalDpi xmlns:a14="http://schemas.microsoft.com/office/drawing/2010/main" val="0"/>
              </a:ext>
            </a:extLst>
          </a:blip>
          <a:srcRect l="11203" t="648"/>
          <a:stretch>
            <a:fillRect/>
          </a:stretch>
        </p:blipFill>
        <p:spPr bwMode="auto">
          <a:xfrm>
            <a:off x="-36513" y="0"/>
            <a:ext cx="918051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tsikko 5"/>
          <p:cNvSpPr>
            <a:spLocks noGrp="1"/>
          </p:cNvSpPr>
          <p:nvPr>
            <p:ph type="ctrTitle"/>
          </p:nvPr>
        </p:nvSpPr>
        <p:spPr>
          <a:xfrm>
            <a:off x="755576" y="3263576"/>
            <a:ext cx="7772400" cy="1470025"/>
          </a:xfrm>
        </p:spPr>
        <p:txBody>
          <a:bodyPr/>
          <a:lstStyle/>
          <a:p>
            <a:pPr eaLnBrk="1" hangingPunct="1">
              <a:defRPr/>
            </a:pPr>
            <a:r>
              <a:rPr lang="fi-FI" sz="4000" b="1" dirty="0" err="1">
                <a:solidFill>
                  <a:schemeClr val="bg1"/>
                </a:solidFill>
                <a:ea typeface="+mj-ea"/>
                <a:cs typeface="+mj-cs"/>
              </a:rPr>
              <a:t>Thank</a:t>
            </a:r>
            <a:r>
              <a:rPr lang="fi-FI" sz="4000" b="1" dirty="0">
                <a:solidFill>
                  <a:schemeClr val="bg1"/>
                </a:solidFill>
                <a:ea typeface="+mj-ea"/>
                <a:cs typeface="+mj-cs"/>
              </a:rPr>
              <a:t> </a:t>
            </a:r>
            <a:r>
              <a:rPr lang="fi-FI" sz="4000" b="1" dirty="0" err="1">
                <a:solidFill>
                  <a:schemeClr val="bg1"/>
                </a:solidFill>
                <a:ea typeface="+mj-ea"/>
                <a:cs typeface="+mj-cs"/>
              </a:rPr>
              <a:t>you</a:t>
            </a:r>
            <a:r>
              <a:rPr lang="fi-FI" sz="4000" b="1" dirty="0">
                <a:solidFill>
                  <a:schemeClr val="bg1"/>
                </a:solidFill>
                <a:ea typeface="+mj-ea"/>
                <a:cs typeface="+mj-cs"/>
              </a:rPr>
              <a:t>!</a:t>
            </a:r>
          </a:p>
        </p:txBody>
      </p:sp>
      <p:sp>
        <p:nvSpPr>
          <p:cNvPr id="7" name="Alaotsikko 6"/>
          <p:cNvSpPr>
            <a:spLocks noGrp="1"/>
          </p:cNvSpPr>
          <p:nvPr>
            <p:ph type="subTitle" idx="1"/>
          </p:nvPr>
        </p:nvSpPr>
        <p:spPr>
          <a:xfrm>
            <a:off x="827584" y="4365104"/>
            <a:ext cx="6769372" cy="2159719"/>
          </a:xfrm>
          <a:solidFill>
            <a:schemeClr val="accent5">
              <a:lumMod val="50000"/>
              <a:alpha val="45000"/>
            </a:schemeClr>
          </a:solidFill>
        </p:spPr>
        <p:txBody>
          <a:bodyPr/>
          <a:lstStyle/>
          <a:p>
            <a:pPr algn="l">
              <a:defRPr/>
            </a:pPr>
            <a:r>
              <a:rPr lang="fi-FI" sz="2000" b="1" dirty="0" err="1">
                <a:solidFill>
                  <a:schemeClr val="bg1"/>
                </a:solidFill>
              </a:rPr>
              <a:t>Contact</a:t>
            </a:r>
            <a:r>
              <a:rPr lang="fi-FI" sz="2000" b="1" dirty="0">
                <a:solidFill>
                  <a:schemeClr val="bg1"/>
                </a:solidFill>
              </a:rPr>
              <a:t> </a:t>
            </a:r>
            <a:r>
              <a:rPr lang="fi-FI" sz="2000" b="1" dirty="0" err="1">
                <a:solidFill>
                  <a:schemeClr val="bg1"/>
                </a:solidFill>
              </a:rPr>
              <a:t>information</a:t>
            </a:r>
            <a:endParaRPr lang="fi-FI" sz="2000" b="1" dirty="0">
              <a:solidFill>
                <a:schemeClr val="bg1"/>
              </a:solidFill>
            </a:endParaRPr>
          </a:p>
          <a:p>
            <a:pPr algn="l">
              <a:defRPr/>
            </a:pPr>
            <a:endParaRPr lang="fi-FI" b="1" dirty="0">
              <a:solidFill>
                <a:schemeClr val="bg1"/>
              </a:solidFill>
            </a:endParaRPr>
          </a:p>
          <a:p>
            <a:pPr algn="l">
              <a:defRPr/>
            </a:pPr>
            <a:r>
              <a:rPr lang="fi-FI" dirty="0">
                <a:solidFill>
                  <a:schemeClr val="bg1"/>
                </a:solidFill>
              </a:rPr>
              <a:t>P.O. Box 24</a:t>
            </a:r>
            <a:br>
              <a:rPr lang="fi-FI" dirty="0">
                <a:solidFill>
                  <a:schemeClr val="bg1"/>
                </a:solidFill>
              </a:rPr>
            </a:br>
            <a:r>
              <a:rPr lang="fi-FI" dirty="0">
                <a:solidFill>
                  <a:schemeClr val="bg1"/>
                </a:solidFill>
              </a:rPr>
              <a:t>FI-42301 Jämsänkoski</a:t>
            </a:r>
            <a:br>
              <a:rPr lang="fi-FI" dirty="0">
                <a:solidFill>
                  <a:schemeClr val="bg1"/>
                </a:solidFill>
              </a:rPr>
            </a:br>
            <a:r>
              <a:rPr lang="fi-FI" dirty="0">
                <a:solidFill>
                  <a:schemeClr val="bg1"/>
                </a:solidFill>
              </a:rPr>
              <a:t>Tel. +358 40 341 5111</a:t>
            </a:r>
            <a:br>
              <a:rPr lang="fi-FI" dirty="0">
                <a:solidFill>
                  <a:schemeClr val="bg1"/>
                </a:solidFill>
              </a:rPr>
            </a:br>
            <a:r>
              <a:rPr lang="fi-FI" dirty="0">
                <a:solidFill>
                  <a:schemeClr val="bg1"/>
                </a:solidFill>
              </a:rPr>
              <a:t>firstname.surname@jao.fi</a:t>
            </a:r>
            <a:br>
              <a:rPr lang="fi-FI" dirty="0">
                <a:solidFill>
                  <a:schemeClr val="bg1"/>
                </a:solidFill>
              </a:rPr>
            </a:br>
            <a:r>
              <a:rPr lang="fi-FI" dirty="0">
                <a:solidFill>
                  <a:schemeClr val="bg1"/>
                </a:solidFill>
              </a:rPr>
              <a:t>international@jao.fi</a:t>
            </a:r>
          </a:p>
          <a:p>
            <a:pPr>
              <a:defRPr/>
            </a:pPr>
            <a:endParaRPr lang="fi-FI"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15888"/>
            <a:ext cx="8763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Otsikko 1"/>
          <p:cNvSpPr>
            <a:spLocks/>
          </p:cNvSpPr>
          <p:nvPr/>
        </p:nvSpPr>
        <p:spPr bwMode="auto">
          <a:xfrm>
            <a:off x="1259780" y="980728"/>
            <a:ext cx="76327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GB" altLang="fi-FI" sz="2800" b="1" dirty="0">
                <a:solidFill>
                  <a:schemeClr val="accent5">
                    <a:lumMod val="50000"/>
                  </a:schemeClr>
                </a:solidFill>
                <a:latin typeface="+mj-lt"/>
                <a:ea typeface="+mj-ea"/>
                <a:cs typeface="+mj-cs"/>
              </a:rPr>
              <a:t>Organisation of </a:t>
            </a:r>
            <a:r>
              <a:rPr lang="en-GB" altLang="fi-FI" sz="2800" b="1" dirty="0" err="1">
                <a:solidFill>
                  <a:schemeClr val="accent5">
                    <a:lumMod val="50000"/>
                  </a:schemeClr>
                </a:solidFill>
                <a:latin typeface="+mj-lt"/>
                <a:ea typeface="+mj-ea"/>
                <a:cs typeface="+mj-cs"/>
              </a:rPr>
              <a:t>Jämsä</a:t>
            </a:r>
            <a:r>
              <a:rPr lang="en-GB" altLang="fi-FI" sz="2800" b="1" dirty="0">
                <a:solidFill>
                  <a:schemeClr val="accent5">
                    <a:lumMod val="50000"/>
                  </a:schemeClr>
                </a:solidFill>
                <a:latin typeface="+mj-lt"/>
                <a:ea typeface="+mj-ea"/>
                <a:cs typeface="+mj-cs"/>
              </a:rPr>
              <a:t> College 1.2.2016</a:t>
            </a:r>
            <a:endParaRPr lang="en-GB" altLang="fi-FI" sz="1800" b="1" dirty="0">
              <a:solidFill>
                <a:schemeClr val="accent5">
                  <a:lumMod val="50000"/>
                </a:schemeClr>
              </a:solidFill>
              <a:latin typeface="+mj-lt"/>
              <a:ea typeface="+mj-ea"/>
              <a:cs typeface="+mj-cs"/>
            </a:endParaRPr>
          </a:p>
        </p:txBody>
      </p:sp>
      <p:sp>
        <p:nvSpPr>
          <p:cNvPr id="57354" name="Rectangle 4"/>
          <p:cNvSpPr>
            <a:spLocks noChangeArrowheads="1"/>
          </p:cNvSpPr>
          <p:nvPr/>
        </p:nvSpPr>
        <p:spPr bwMode="auto">
          <a:xfrm>
            <a:off x="3570288" y="1754188"/>
            <a:ext cx="4194175" cy="522287"/>
          </a:xfrm>
          <a:prstGeom prst="rect">
            <a:avLst/>
          </a:prstGeom>
          <a:solidFill>
            <a:srgbClr val="00A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GB" altLang="fi-FI" sz="1400" b="1">
                <a:solidFill>
                  <a:schemeClr val="bg1"/>
                </a:solidFill>
                <a:latin typeface="Arial" panose="020B0604020202020204" pitchFamily="34" charset="0"/>
                <a:ea typeface="ＭＳ Ｐゴシック" panose="020B0600070205080204" pitchFamily="34" charset="-128"/>
              </a:rPr>
              <a:t>Principal Petteri J</a:t>
            </a:r>
            <a:r>
              <a:rPr lang="en-GB" altLang="fi-FI" sz="1400" b="1">
                <a:solidFill>
                  <a:schemeClr val="bg1"/>
                </a:solidFill>
                <a:latin typeface="Times New Roman" panose="02020603050405020304" pitchFamily="18" charset="0"/>
                <a:ea typeface="ＭＳ Ｐゴシック" panose="020B0600070205080204" pitchFamily="34" charset="-128"/>
              </a:rPr>
              <a:t>ä</a:t>
            </a:r>
            <a:r>
              <a:rPr lang="en-GB" altLang="fi-FI" sz="1400" b="1">
                <a:solidFill>
                  <a:schemeClr val="bg1"/>
                </a:solidFill>
                <a:latin typeface="Arial" panose="020B0604020202020204" pitchFamily="34" charset="0"/>
                <a:ea typeface="ＭＳ Ｐゴシック" panose="020B0600070205080204" pitchFamily="34" charset="-128"/>
              </a:rPr>
              <a:t>rvinen</a:t>
            </a:r>
          </a:p>
          <a:p>
            <a:pPr algn="ctr" eaLnBrk="1" hangingPunct="1">
              <a:spcBef>
                <a:spcPts val="600"/>
              </a:spcBef>
              <a:buFontTx/>
              <a:buNone/>
            </a:pPr>
            <a:r>
              <a:rPr lang="en-GB" altLang="fi-FI" sz="1100" b="1">
                <a:solidFill>
                  <a:schemeClr val="bg1"/>
                </a:solidFill>
                <a:latin typeface="Arial Narrow" panose="020B0606020202030204" pitchFamily="34" charset="0"/>
                <a:ea typeface="ＭＳ Ｐゴシック" panose="020B0600070205080204" pitchFamily="34" charset="-128"/>
              </a:rPr>
              <a:t>Financial Manager Marja-Liisa Kovanen</a:t>
            </a:r>
          </a:p>
        </p:txBody>
      </p:sp>
      <p:grpSp>
        <p:nvGrpSpPr>
          <p:cNvPr id="5" name="Ryhmä 4"/>
          <p:cNvGrpSpPr/>
          <p:nvPr/>
        </p:nvGrpSpPr>
        <p:grpSpPr>
          <a:xfrm>
            <a:off x="782628" y="2675181"/>
            <a:ext cx="7507587" cy="3719157"/>
            <a:chOff x="782628" y="2675181"/>
            <a:chExt cx="7507587" cy="3719157"/>
          </a:xfrm>
        </p:grpSpPr>
        <p:sp>
          <p:nvSpPr>
            <p:cNvPr id="18" name="Rectangle 9"/>
            <p:cNvSpPr>
              <a:spLocks noChangeArrowheads="1"/>
            </p:cNvSpPr>
            <p:nvPr/>
          </p:nvSpPr>
          <p:spPr bwMode="auto">
            <a:xfrm>
              <a:off x="782628" y="5738423"/>
              <a:ext cx="7497763" cy="655915"/>
            </a:xfrm>
            <a:prstGeom prst="rect">
              <a:avLst/>
            </a:prstGeom>
            <a:solidFill>
              <a:srgbClr val="DEF3F0"/>
            </a:solidFill>
            <a:ln w="9525">
              <a:solidFill>
                <a:srgbClr val="00998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Programme Manager Mr Ari Porki</a:t>
              </a:r>
            </a:p>
            <a:p>
              <a:pPr eaLnBrk="1" hangingPunct="1">
                <a:spcBef>
                  <a:spcPct val="50000"/>
                </a:spcBef>
                <a:buFontTx/>
                <a:buNone/>
              </a:pPr>
              <a:r>
                <a:rPr lang="en-GB" altLang="fi-FI" sz="1100" dirty="0">
                  <a:latin typeface="Arial Narrow" panose="020B0606020202030204" pitchFamily="34" charset="0"/>
                  <a:ea typeface="ＭＳ Ｐゴシック" panose="020B0600070205080204" pitchFamily="34" charset="-128"/>
                </a:rPr>
                <a:t>Sports Coaching</a:t>
              </a:r>
            </a:p>
            <a:p>
              <a:pPr eaLnBrk="1" hangingPunct="1">
                <a:spcBef>
                  <a:spcPts val="0"/>
                </a:spcBef>
                <a:buFontTx/>
                <a:buNone/>
              </a:pPr>
              <a:r>
                <a:rPr lang="en-GB" altLang="fi-FI" sz="1100" i="1" dirty="0">
                  <a:latin typeface="Arial Narrow" panose="020B0606020202030204" pitchFamily="34" charset="0"/>
                  <a:ea typeface="ＭＳ Ｐゴシック" panose="020B0600070205080204" pitchFamily="34" charset="-128"/>
                </a:rPr>
                <a:t>Coaching Manager Mr Seppo Savo</a:t>
              </a:r>
            </a:p>
            <a:p>
              <a:pPr eaLnBrk="1" hangingPunct="1">
                <a:spcBef>
                  <a:spcPct val="50000"/>
                </a:spcBef>
                <a:buFontTx/>
                <a:buNone/>
              </a:pPr>
              <a:endParaRPr lang="en-GB" altLang="fi-FI" sz="1100" dirty="0">
                <a:latin typeface="Arial Narrow" panose="020B0606020202030204" pitchFamily="34" charset="0"/>
                <a:ea typeface="ＭＳ Ｐゴシック" panose="020B0600070205080204" pitchFamily="34" charset="-128"/>
              </a:endParaRPr>
            </a:p>
          </p:txBody>
        </p:sp>
        <p:sp>
          <p:nvSpPr>
            <p:cNvPr id="57349" name="Rectangle 9"/>
            <p:cNvSpPr>
              <a:spLocks noChangeArrowheads="1"/>
            </p:cNvSpPr>
            <p:nvPr/>
          </p:nvSpPr>
          <p:spPr bwMode="auto">
            <a:xfrm>
              <a:off x="782628" y="2676823"/>
              <a:ext cx="7497763" cy="623888"/>
            </a:xfrm>
            <a:prstGeom prst="rect">
              <a:avLst/>
            </a:prstGeom>
            <a:solidFill>
              <a:srgbClr val="DEF3F0"/>
            </a:solidFill>
            <a:ln w="9525">
              <a:solidFill>
                <a:srgbClr val="00998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fi-FI" sz="1100" dirty="0">
                <a:latin typeface="Arial Narrow" panose="020B0606020202030204" pitchFamily="34" charset="0"/>
                <a:ea typeface="ＭＳ Ｐゴシック" panose="020B0600070205080204" pitchFamily="34" charset="-128"/>
              </a:endParaRPr>
            </a:p>
            <a:p>
              <a:pPr eaLnBrk="1" hangingPunct="1">
                <a:spcBef>
                  <a:spcPct val="50000"/>
                </a:spcBef>
                <a:buFontTx/>
                <a:buNone/>
              </a:pPr>
              <a:r>
                <a:rPr lang="en-GB" altLang="fi-FI" sz="1100" i="1" dirty="0">
                  <a:latin typeface="Arial Narrow" panose="020B0606020202030204" pitchFamily="34" charset="0"/>
                  <a:ea typeface="ＭＳ Ｐゴシック" panose="020B0600070205080204" pitchFamily="34" charset="-128"/>
                </a:rPr>
                <a:t>Head of Unit Ms Seija Kivelä</a:t>
              </a:r>
            </a:p>
          </p:txBody>
        </p:sp>
        <p:sp>
          <p:nvSpPr>
            <p:cNvPr id="57350" name="Rectangle 10"/>
            <p:cNvSpPr>
              <a:spLocks noChangeArrowheads="1"/>
            </p:cNvSpPr>
            <p:nvPr/>
          </p:nvSpPr>
          <p:spPr bwMode="auto">
            <a:xfrm>
              <a:off x="794040" y="2675181"/>
              <a:ext cx="7496175" cy="215900"/>
            </a:xfrm>
            <a:prstGeom prst="rect">
              <a:avLst/>
            </a:prstGeom>
            <a:solidFill>
              <a:srgbClr val="009981"/>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50000"/>
                </a:spcBef>
                <a:buFontTx/>
                <a:buNone/>
              </a:pPr>
              <a:r>
                <a:rPr lang="en-GB" altLang="fi-FI" sz="1100" b="1">
                  <a:solidFill>
                    <a:schemeClr val="bg1"/>
                  </a:solidFill>
                  <a:latin typeface="Arial" panose="020B0604020202020204" pitchFamily="34" charset="0"/>
                  <a:ea typeface="ＭＳ Ｐゴシック" panose="020B0600070205080204" pitchFamily="34" charset="-128"/>
                </a:rPr>
                <a:t>Development Services</a:t>
              </a:r>
            </a:p>
          </p:txBody>
        </p:sp>
        <p:sp>
          <p:nvSpPr>
            <p:cNvPr id="57351" name="Rectangle 12"/>
            <p:cNvSpPr>
              <a:spLocks noChangeArrowheads="1"/>
            </p:cNvSpPr>
            <p:nvPr/>
          </p:nvSpPr>
          <p:spPr bwMode="auto">
            <a:xfrm>
              <a:off x="782628" y="3445927"/>
              <a:ext cx="7489825" cy="609600"/>
            </a:xfrm>
            <a:prstGeom prst="rect">
              <a:avLst/>
            </a:prstGeom>
            <a:solidFill>
              <a:srgbClr val="DEF3F0"/>
            </a:solidFill>
            <a:ln w="9525">
              <a:solidFill>
                <a:srgbClr val="00998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fi-FI" sz="1100" dirty="0">
                <a:latin typeface="Arial Narrow" panose="020B0606020202030204" pitchFamily="34" charset="0"/>
                <a:ea typeface="ＭＳ Ｐゴシック" panose="020B0600070205080204" pitchFamily="34" charset="-128"/>
              </a:endParaRPr>
            </a:p>
            <a:p>
              <a:pPr eaLnBrk="1" hangingPunct="1">
                <a:spcBef>
                  <a:spcPct val="50000"/>
                </a:spcBef>
                <a:buFontTx/>
                <a:buNone/>
              </a:pPr>
              <a:r>
                <a:rPr lang="en-GB" altLang="fi-FI" sz="1100" i="1" dirty="0">
                  <a:latin typeface="Arial Narrow" panose="020B0606020202030204" pitchFamily="34" charset="0"/>
                  <a:ea typeface="ＭＳ Ｐゴシック" panose="020B0600070205080204" pitchFamily="34" charset="-128"/>
                </a:rPr>
                <a:t>Programme Manager Ms Tuula Rintala-Salminen</a:t>
              </a:r>
            </a:p>
          </p:txBody>
        </p:sp>
        <p:sp>
          <p:nvSpPr>
            <p:cNvPr id="57352" name="Rectangle 13"/>
            <p:cNvSpPr>
              <a:spLocks noChangeArrowheads="1"/>
            </p:cNvSpPr>
            <p:nvPr/>
          </p:nvSpPr>
          <p:spPr bwMode="auto">
            <a:xfrm>
              <a:off x="782628" y="3431639"/>
              <a:ext cx="7498260" cy="215900"/>
            </a:xfrm>
            <a:prstGeom prst="rect">
              <a:avLst/>
            </a:prstGeom>
            <a:solidFill>
              <a:srgbClr val="009981"/>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fi-FI" sz="1100" b="1" dirty="0">
                  <a:solidFill>
                    <a:schemeClr val="bg1"/>
                  </a:solidFill>
                  <a:latin typeface="Arial" panose="020B0604020202020204" pitchFamily="34" charset="0"/>
                  <a:ea typeface="ＭＳ Ｐゴシック" panose="020B0600070205080204" pitchFamily="34" charset="-128"/>
                </a:rPr>
                <a:t>Adult Education Coordination</a:t>
              </a:r>
            </a:p>
          </p:txBody>
        </p:sp>
        <p:sp>
          <p:nvSpPr>
            <p:cNvPr id="17" name="Rectangle 9"/>
            <p:cNvSpPr>
              <a:spLocks noChangeArrowheads="1"/>
            </p:cNvSpPr>
            <p:nvPr/>
          </p:nvSpPr>
          <p:spPr bwMode="auto">
            <a:xfrm>
              <a:off x="782628" y="4216173"/>
              <a:ext cx="7497763" cy="623888"/>
            </a:xfrm>
            <a:prstGeom prst="rect">
              <a:avLst/>
            </a:prstGeom>
            <a:solidFill>
              <a:srgbClr val="DEF3F0"/>
            </a:solidFill>
            <a:ln w="9525">
              <a:solidFill>
                <a:srgbClr val="00998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fi-FI" sz="1100" dirty="0">
                <a:latin typeface="Arial Narrow" panose="020B0606020202030204" pitchFamily="34" charset="0"/>
                <a:ea typeface="ＭＳ Ｐゴシック" panose="020B0600070205080204" pitchFamily="34" charset="-128"/>
              </a:endParaRPr>
            </a:p>
            <a:p>
              <a:pPr eaLnBrk="1" hangingPunct="1">
                <a:spcBef>
                  <a:spcPct val="50000"/>
                </a:spcBef>
                <a:buFontTx/>
                <a:buNone/>
              </a:pPr>
              <a:r>
                <a:rPr lang="en-GB" altLang="fi-FI" sz="1100" i="1" dirty="0">
                  <a:latin typeface="Arial Narrow" panose="020B0606020202030204" pitchFamily="34" charset="0"/>
                  <a:ea typeface="ＭＳ Ｐゴシック" panose="020B0600070205080204" pitchFamily="34" charset="-128"/>
                </a:rPr>
                <a:t>Head of Unit Mr Petteri Järvinen</a:t>
              </a:r>
            </a:p>
          </p:txBody>
        </p:sp>
        <p:sp>
          <p:nvSpPr>
            <p:cNvPr id="57348" name="Rectangle 13"/>
            <p:cNvSpPr>
              <a:spLocks noChangeArrowheads="1"/>
            </p:cNvSpPr>
            <p:nvPr/>
          </p:nvSpPr>
          <p:spPr bwMode="auto">
            <a:xfrm>
              <a:off x="782628" y="4186253"/>
              <a:ext cx="7499350" cy="211138"/>
            </a:xfrm>
            <a:prstGeom prst="rect">
              <a:avLst/>
            </a:prstGeom>
            <a:solidFill>
              <a:srgbClr val="009981"/>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fi-FI" sz="1100" b="1" dirty="0">
                  <a:solidFill>
                    <a:schemeClr val="bg1"/>
                  </a:solidFill>
                  <a:latin typeface="Arial" panose="020B0604020202020204" pitchFamily="34" charset="0"/>
                  <a:ea typeface="ＭＳ Ｐゴシック" panose="020B0600070205080204" pitchFamily="34" charset="-128"/>
                </a:rPr>
                <a:t>Support Services </a:t>
              </a:r>
            </a:p>
          </p:txBody>
        </p:sp>
        <p:sp>
          <p:nvSpPr>
            <p:cNvPr id="57355" name="Rectangle 13"/>
            <p:cNvSpPr>
              <a:spLocks noChangeArrowheads="1"/>
            </p:cNvSpPr>
            <p:nvPr/>
          </p:nvSpPr>
          <p:spPr bwMode="auto">
            <a:xfrm>
              <a:off x="782628" y="4979712"/>
              <a:ext cx="7506198" cy="762415"/>
            </a:xfrm>
            <a:prstGeom prst="rect">
              <a:avLst/>
            </a:prstGeom>
            <a:solidFill>
              <a:srgbClr val="009981"/>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i-FI" sz="1100" b="1" dirty="0">
                  <a:solidFill>
                    <a:schemeClr val="bg1"/>
                  </a:solidFill>
                  <a:latin typeface="Arial" panose="020B0604020202020204" pitchFamily="34" charset="0"/>
                  <a:ea typeface="ＭＳ Ｐゴシック" panose="020B0600070205080204" pitchFamily="34" charset="-128"/>
                </a:rPr>
                <a:t>Student Services and Core Studies,</a:t>
              </a:r>
            </a:p>
            <a:p>
              <a:pPr eaLnBrk="1" hangingPunct="1">
                <a:spcBef>
                  <a:spcPts val="400"/>
                </a:spcBef>
                <a:spcAft>
                  <a:spcPts val="400"/>
                </a:spcAft>
                <a:buFontTx/>
                <a:buNone/>
              </a:pPr>
              <a:r>
                <a:rPr lang="en-US" sz="1100" b="1" dirty="0">
                  <a:solidFill>
                    <a:schemeClr val="bg1"/>
                  </a:solidFill>
                  <a:latin typeface="Arial" panose="020B0604020202020204" pitchFamily="34" charset="0"/>
                  <a:ea typeface="ＭＳ Ｐゴシック" panose="020B0600070205080204" pitchFamily="34" charset="-128"/>
                </a:rPr>
                <a:t>Preparatory Education for</a:t>
              </a:r>
            </a:p>
            <a:p>
              <a:pPr eaLnBrk="1" hangingPunct="1">
                <a:spcBef>
                  <a:spcPct val="0"/>
                </a:spcBef>
                <a:buFontTx/>
                <a:buNone/>
              </a:pPr>
              <a:r>
                <a:rPr lang="en-US" sz="1100" b="1" dirty="0">
                  <a:solidFill>
                    <a:schemeClr val="bg1"/>
                  </a:solidFill>
                  <a:latin typeface="Arial" panose="020B0604020202020204" pitchFamily="34" charset="0"/>
                  <a:ea typeface="ＭＳ Ｐゴシック" panose="020B0600070205080204" pitchFamily="34" charset="-128"/>
                </a:rPr>
                <a:t>Vocational Training</a:t>
              </a:r>
              <a:endParaRPr lang="en-GB" altLang="fi-FI" sz="1100" b="1" dirty="0">
                <a:solidFill>
                  <a:schemeClr val="bg1"/>
                </a:solidFill>
                <a:latin typeface="Arial" panose="020B0604020202020204" pitchFamily="34" charset="0"/>
                <a:ea typeface="ＭＳ Ｐゴシック" panose="020B0600070205080204" pitchFamily="34" charset="-128"/>
              </a:endParaRPr>
            </a:p>
          </p:txBody>
        </p:sp>
      </p:grpSp>
      <p:sp>
        <p:nvSpPr>
          <p:cNvPr id="57356" name="Rectangle 14"/>
          <p:cNvSpPr>
            <a:spLocks noChangeArrowheads="1"/>
          </p:cNvSpPr>
          <p:nvPr/>
        </p:nvSpPr>
        <p:spPr bwMode="auto">
          <a:xfrm>
            <a:off x="3567113" y="2379663"/>
            <a:ext cx="4197350" cy="4144962"/>
          </a:xfrm>
          <a:prstGeom prst="rect">
            <a:avLst/>
          </a:prstGeom>
          <a:solidFill>
            <a:srgbClr val="DEF3F0"/>
          </a:solidFill>
          <a:ln w="9525">
            <a:solidFill>
              <a:srgbClr val="009981"/>
            </a:solidFill>
            <a:miter lim="800000"/>
            <a:headEnd/>
            <a:tailEnd/>
          </a:ln>
          <a:effectLst>
            <a:outerShdw dist="12700" dir="2700000" rotWithShape="0">
              <a:srgbClr val="F2FFFE">
                <a:alpha val="29999"/>
              </a:srgbClr>
            </a:outerShdw>
          </a:effec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i-FI" altLang="fi-FI" sz="1100" i="1">
              <a:latin typeface="Arial Narrow" panose="020B0606020202030204" pitchFamily="34" charset="0"/>
              <a:ea typeface="ＭＳ Ｐゴシック" panose="020B0600070205080204" pitchFamily="34" charset="-128"/>
            </a:endParaRPr>
          </a:p>
        </p:txBody>
      </p:sp>
      <p:grpSp>
        <p:nvGrpSpPr>
          <p:cNvPr id="6" name="Ryhmä 5"/>
          <p:cNvGrpSpPr/>
          <p:nvPr/>
        </p:nvGrpSpPr>
        <p:grpSpPr>
          <a:xfrm>
            <a:off x="3563938" y="2386013"/>
            <a:ext cx="4200525" cy="4258339"/>
            <a:chOff x="3563938" y="2386013"/>
            <a:chExt cx="4200525" cy="4258339"/>
          </a:xfrm>
        </p:grpSpPr>
        <p:sp>
          <p:nvSpPr>
            <p:cNvPr id="57357" name="TextBox 16"/>
            <p:cNvSpPr txBox="1">
              <a:spLocks noChangeArrowheads="1"/>
            </p:cNvSpPr>
            <p:nvPr/>
          </p:nvSpPr>
          <p:spPr bwMode="auto">
            <a:xfrm>
              <a:off x="5795963" y="2997200"/>
              <a:ext cx="16557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Horticulture,</a:t>
              </a: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Nature and Environment, Business and Services,</a:t>
              </a: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Restaurant and Catering,</a:t>
              </a: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Tourism Industry</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Programme Manager</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Ms Sirpa Laakso</a:t>
              </a:r>
            </a:p>
            <a:p>
              <a:pPr eaLnBrk="1" hangingPunct="1">
                <a:spcBef>
                  <a:spcPct val="0"/>
                </a:spcBef>
                <a:buFontTx/>
                <a:buNone/>
              </a:pPr>
              <a:endParaRPr lang="en-GB" altLang="fi-FI" sz="1100" b="1" dirty="0">
                <a:latin typeface="Arial Narrow" panose="020B0606020202030204" pitchFamily="34" charset="0"/>
                <a:ea typeface="ＭＳ Ｐゴシック" panose="020B0600070205080204" pitchFamily="34" charset="-128"/>
              </a:endParaRPr>
            </a:p>
            <a:p>
              <a:pPr eaLnBrk="1" hangingPunct="1">
                <a:spcBef>
                  <a:spcPct val="0"/>
                </a:spcBef>
                <a:buFontTx/>
                <a:buNone/>
              </a:pPr>
              <a:endParaRPr lang="en-GB" altLang="fi-FI" sz="1100" i="1" dirty="0">
                <a:latin typeface="Arial Narrow" panose="020B0606020202030204" pitchFamily="34" charset="0"/>
                <a:ea typeface="ＭＳ Ｐゴシック" panose="020B0600070205080204" pitchFamily="34" charset="-128"/>
              </a:endParaRPr>
            </a:p>
            <a:p>
              <a:pPr eaLnBrk="1" hangingPunct="1">
                <a:spcBef>
                  <a:spcPct val="0"/>
                </a:spcBef>
                <a:buFontTx/>
                <a:buNone/>
              </a:pPr>
              <a:endParaRPr lang="en-GB" altLang="fi-FI" sz="1100" i="1" dirty="0">
                <a:latin typeface="Arial Narrow" panose="020B0606020202030204" pitchFamily="34" charset="0"/>
                <a:ea typeface="ＭＳ Ｐゴシック" panose="020B0600070205080204" pitchFamily="34" charset="-128"/>
              </a:endParaRP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Metalwork and Machinery, Plastics and Rubber Technology</a:t>
              </a:r>
              <a:br>
                <a:rPr lang="en-GB" altLang="fi-FI" sz="1100" dirty="0">
                  <a:latin typeface="Arial Narrow" panose="020B0606020202030204" pitchFamily="34" charset="0"/>
                  <a:ea typeface="ＭＳ Ｐゴシック" panose="020B0600070205080204" pitchFamily="34" charset="-128"/>
                </a:rPr>
              </a:br>
              <a:r>
                <a:rPr lang="en-GB" altLang="fi-FI" sz="1100" i="1" dirty="0">
                  <a:latin typeface="Arial Narrow" panose="020B0606020202030204" pitchFamily="34" charset="0"/>
                  <a:ea typeface="ＭＳ Ｐゴシック" panose="020B0600070205080204" pitchFamily="34" charset="-128"/>
                </a:rPr>
                <a:t>Programme Manager</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Mr Seppo Savo</a:t>
              </a:r>
            </a:p>
            <a:p>
              <a:pPr eaLnBrk="1" hangingPunct="1">
                <a:spcBef>
                  <a:spcPct val="0"/>
                </a:spcBef>
                <a:buFontTx/>
                <a:buNone/>
              </a:pPr>
              <a:endParaRPr lang="en-GB" altLang="fi-FI" sz="1100" i="1" dirty="0">
                <a:latin typeface="Arial Narrow" panose="020B0606020202030204" pitchFamily="34" charset="0"/>
                <a:ea typeface="ＭＳ Ｐゴシック" panose="020B0600070205080204" pitchFamily="34" charset="-128"/>
              </a:endParaRPr>
            </a:p>
          </p:txBody>
        </p:sp>
        <p:sp>
          <p:nvSpPr>
            <p:cNvPr id="57358" name="TextBox 15"/>
            <p:cNvSpPr txBox="1">
              <a:spLocks noChangeArrowheads="1"/>
            </p:cNvSpPr>
            <p:nvPr/>
          </p:nvSpPr>
          <p:spPr bwMode="auto">
            <a:xfrm>
              <a:off x="4067175" y="2997200"/>
              <a:ext cx="164465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Social and Health Care, Leisure, Sports</a:t>
              </a:r>
              <a:br>
                <a:rPr lang="en-GB" altLang="fi-FI" sz="1100" dirty="0">
                  <a:latin typeface="Arial Narrow" panose="020B0606020202030204" pitchFamily="34" charset="0"/>
                  <a:ea typeface="ＭＳ Ｐゴシック" panose="020B0600070205080204" pitchFamily="34" charset="-128"/>
                </a:rPr>
              </a:br>
              <a:r>
                <a:rPr lang="en-GB" altLang="fi-FI" sz="1100" i="1" dirty="0">
                  <a:latin typeface="Arial Narrow" panose="020B0606020202030204" pitchFamily="34" charset="0"/>
                  <a:ea typeface="ＭＳ Ｐゴシック" panose="020B0600070205080204" pitchFamily="34" charset="-128"/>
                </a:rPr>
                <a:t>Programme Manager</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Ms Pirjo Hannula</a:t>
              </a:r>
            </a:p>
            <a:p>
              <a:pPr eaLnBrk="1" hangingPunct="1">
                <a:spcBef>
                  <a:spcPct val="0"/>
                </a:spcBef>
                <a:buFontTx/>
                <a:buNone/>
              </a:pPr>
              <a:endParaRPr lang="en-GB" altLang="fi-FI" sz="1100" i="1" dirty="0">
                <a:latin typeface="Arial Narrow" panose="020B0606020202030204" pitchFamily="34" charset="0"/>
                <a:ea typeface="ＭＳ Ｐゴシック" panose="020B0600070205080204" pitchFamily="34" charset="-128"/>
              </a:endParaRP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Forestry,</a:t>
              </a: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Construction</a:t>
              </a:r>
              <a:br>
                <a:rPr lang="en-GB" altLang="fi-FI" sz="1100" dirty="0">
                  <a:latin typeface="Arial Narrow" panose="020B0606020202030204" pitchFamily="34" charset="0"/>
                  <a:ea typeface="ＭＳ Ｐゴシック" panose="020B0600070205080204" pitchFamily="34" charset="-128"/>
                </a:rPr>
              </a:br>
              <a:r>
                <a:rPr lang="en-GB" altLang="fi-FI" sz="1100" i="1" dirty="0">
                  <a:latin typeface="Arial Narrow" panose="020B0606020202030204" pitchFamily="34" charset="0"/>
                  <a:ea typeface="ＭＳ Ｐゴシック" panose="020B0600070205080204" pitchFamily="34" charset="-128"/>
                </a:rPr>
                <a:t>Programme Manager</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Mr Jarmo Nikkanen</a:t>
              </a:r>
            </a:p>
            <a:p>
              <a:pPr eaLnBrk="1" hangingPunct="1">
                <a:spcBef>
                  <a:spcPct val="0"/>
                </a:spcBef>
                <a:buFontTx/>
                <a:buNone/>
              </a:pPr>
              <a:endParaRPr lang="en-GB" altLang="fi-FI" sz="1100" dirty="0">
                <a:latin typeface="Arial" panose="020B0604020202020204" pitchFamily="34" charset="0"/>
                <a:ea typeface="ＭＳ Ｐゴシック" panose="020B0600070205080204" pitchFamily="34" charset="-128"/>
              </a:endParaRP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Vehicle Technology and Logistics,</a:t>
              </a: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Laboratory and Process Industry,</a:t>
              </a:r>
            </a:p>
            <a:p>
              <a:pPr eaLnBrk="1" hangingPunct="1">
                <a:spcBef>
                  <a:spcPct val="0"/>
                </a:spcBef>
                <a:buFontTx/>
                <a:buNone/>
              </a:pPr>
              <a:r>
                <a:rPr lang="en-GB" altLang="fi-FI" sz="1100" b="1" dirty="0">
                  <a:latin typeface="Arial Narrow" panose="020B0606020202030204" pitchFamily="34" charset="0"/>
                  <a:ea typeface="ＭＳ Ｐゴシック" panose="020B0600070205080204" pitchFamily="34" charset="-128"/>
                </a:rPr>
                <a:t>Electrical Engineering, ICT</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Programme Manager</a:t>
              </a:r>
            </a:p>
            <a:p>
              <a:pPr eaLnBrk="1" hangingPunct="1">
                <a:spcBef>
                  <a:spcPct val="0"/>
                </a:spcBef>
                <a:buFontTx/>
                <a:buNone/>
              </a:pPr>
              <a:r>
                <a:rPr lang="en-GB" altLang="fi-FI" sz="1100" i="1" dirty="0">
                  <a:latin typeface="Arial Narrow" panose="020B0606020202030204" pitchFamily="34" charset="0"/>
                  <a:ea typeface="ＭＳ Ｐゴシック" panose="020B0600070205080204" pitchFamily="34" charset="-128"/>
                </a:rPr>
                <a:t>Mr Antti Rovasalo</a:t>
              </a:r>
            </a:p>
            <a:p>
              <a:pPr eaLnBrk="1" hangingPunct="1">
                <a:spcBef>
                  <a:spcPct val="0"/>
                </a:spcBef>
                <a:buFontTx/>
                <a:buNone/>
              </a:pPr>
              <a:endParaRPr lang="en-GB" altLang="fi-FI" sz="1100" dirty="0">
                <a:latin typeface="Arial" panose="020B0604020202020204" pitchFamily="34" charset="0"/>
                <a:ea typeface="ＭＳ Ｐゴシック" panose="020B0600070205080204" pitchFamily="34" charset="-128"/>
              </a:endParaRPr>
            </a:p>
            <a:p>
              <a:pPr eaLnBrk="1" hangingPunct="1">
                <a:spcBef>
                  <a:spcPct val="0"/>
                </a:spcBef>
                <a:buFontTx/>
                <a:buNone/>
              </a:pPr>
              <a:endParaRPr lang="en-GB" altLang="fi-FI" sz="1100" dirty="0">
                <a:latin typeface="Arial" panose="020B0604020202020204" pitchFamily="34" charset="0"/>
                <a:ea typeface="ＭＳ Ｐゴシック" panose="020B0600070205080204" pitchFamily="34" charset="-128"/>
              </a:endParaRPr>
            </a:p>
            <a:p>
              <a:pPr eaLnBrk="1" hangingPunct="1">
                <a:spcBef>
                  <a:spcPct val="0"/>
                </a:spcBef>
                <a:buFontTx/>
                <a:buNone/>
              </a:pPr>
              <a:endParaRPr lang="en-GB" altLang="fi-FI" sz="1100" dirty="0">
                <a:latin typeface="Arial" panose="020B0604020202020204" pitchFamily="34" charset="0"/>
                <a:ea typeface="ＭＳ Ｐゴシック" panose="020B0600070205080204" pitchFamily="34" charset="-128"/>
              </a:endParaRPr>
            </a:p>
            <a:p>
              <a:pPr eaLnBrk="1" hangingPunct="1">
                <a:spcBef>
                  <a:spcPct val="0"/>
                </a:spcBef>
                <a:buFontTx/>
                <a:buNone/>
              </a:pPr>
              <a:endParaRPr lang="en-GB" altLang="fi-FI" sz="1100" dirty="0">
                <a:latin typeface="Arial" panose="020B0604020202020204" pitchFamily="34" charset="0"/>
                <a:ea typeface="ＭＳ Ｐゴシック" panose="020B0600070205080204" pitchFamily="34" charset="-128"/>
              </a:endParaRPr>
            </a:p>
          </p:txBody>
        </p:sp>
        <p:sp>
          <p:nvSpPr>
            <p:cNvPr id="57359" name="Rectangle 15"/>
            <p:cNvSpPr>
              <a:spLocks noChangeArrowheads="1"/>
            </p:cNvSpPr>
            <p:nvPr/>
          </p:nvSpPr>
          <p:spPr bwMode="auto">
            <a:xfrm>
              <a:off x="3563938" y="2386013"/>
              <a:ext cx="4200525" cy="215900"/>
            </a:xfrm>
            <a:prstGeom prst="rect">
              <a:avLst/>
            </a:prstGeom>
            <a:solidFill>
              <a:srgbClr val="009981"/>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fi-FI" sz="1100" b="1" dirty="0">
                  <a:solidFill>
                    <a:schemeClr val="bg1"/>
                  </a:solidFill>
                  <a:latin typeface="Arial" panose="020B0604020202020204" pitchFamily="34" charset="0"/>
                  <a:ea typeface="ＭＳ Ｐゴシック" panose="020B0600070205080204" pitchFamily="34" charset="-128"/>
                </a:rPr>
                <a:t>Fields of Study, Youth and Adult Education</a:t>
              </a:r>
              <a:endParaRPr lang="en-GB" altLang="fi-FI" sz="1100" dirty="0">
                <a:solidFill>
                  <a:schemeClr val="bg1"/>
                </a:solidFill>
                <a:latin typeface="Arial" panose="020B0604020202020204" pitchFamily="34" charset="0"/>
                <a:ea typeface="ＭＳ Ｐゴシック" panose="020B0600070205080204" pitchFamily="34"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8888" y="836712"/>
            <a:ext cx="7292975" cy="706437"/>
          </a:xfrm>
        </p:spPr>
        <p:txBody>
          <a:bodyPr/>
          <a:lstStyle/>
          <a:p>
            <a:pPr eaLnBrk="1" hangingPunct="1">
              <a:defRPr/>
            </a:pPr>
            <a:r>
              <a:rPr lang="fi-FI" sz="2800" b="1" dirty="0">
                <a:solidFill>
                  <a:schemeClr val="accent5">
                    <a:lumMod val="50000"/>
                  </a:schemeClr>
                </a:solidFill>
                <a:ea typeface="+mj-ea"/>
                <a:cs typeface="+mj-cs"/>
              </a:rPr>
              <a:t>Young And </a:t>
            </a:r>
            <a:r>
              <a:rPr lang="fi-FI" sz="2800" b="1" dirty="0" err="1">
                <a:solidFill>
                  <a:schemeClr val="accent5">
                    <a:lumMod val="50000"/>
                  </a:schemeClr>
                </a:solidFill>
                <a:ea typeface="+mj-ea"/>
                <a:cs typeface="+mj-cs"/>
              </a:rPr>
              <a:t>Adult</a:t>
            </a:r>
            <a:r>
              <a:rPr lang="fi-FI" sz="2800" b="1" dirty="0">
                <a:solidFill>
                  <a:schemeClr val="accent5">
                    <a:lumMod val="50000"/>
                  </a:schemeClr>
                </a:solidFill>
                <a:ea typeface="+mj-ea"/>
                <a:cs typeface="+mj-cs"/>
              </a:rPr>
              <a:t> </a:t>
            </a:r>
            <a:r>
              <a:rPr lang="fi-FI" sz="2800" b="1" dirty="0" err="1">
                <a:solidFill>
                  <a:schemeClr val="accent5">
                    <a:lumMod val="50000"/>
                  </a:schemeClr>
                </a:solidFill>
                <a:ea typeface="+mj-ea"/>
                <a:cs typeface="+mj-cs"/>
              </a:rPr>
              <a:t>Learners</a:t>
            </a:r>
            <a:r>
              <a:rPr lang="fi-FI" sz="2800" b="1" dirty="0">
                <a:solidFill>
                  <a:schemeClr val="accent5">
                    <a:lumMod val="50000"/>
                  </a:schemeClr>
                </a:solidFill>
                <a:ea typeface="+mj-ea"/>
                <a:cs typeface="+mj-cs"/>
              </a:rPr>
              <a:t> </a:t>
            </a:r>
          </a:p>
        </p:txBody>
      </p:sp>
      <p:sp>
        <p:nvSpPr>
          <p:cNvPr id="3" name="Sisällön paikkamerkki 2"/>
          <p:cNvSpPr>
            <a:spLocks noGrp="1"/>
          </p:cNvSpPr>
          <p:nvPr>
            <p:ph idx="1"/>
          </p:nvPr>
        </p:nvSpPr>
        <p:spPr>
          <a:xfrm>
            <a:off x="1258888" y="1412776"/>
            <a:ext cx="7654925" cy="3960813"/>
          </a:xfrm>
        </p:spPr>
        <p:txBody>
          <a:bodyPr/>
          <a:lstStyle/>
          <a:p>
            <a:pPr marL="0" lvl="1" indent="0" eaLnBrk="1" hangingPunct="1">
              <a:spcBef>
                <a:spcPts val="600"/>
              </a:spcBef>
              <a:spcAft>
                <a:spcPts val="600"/>
              </a:spcAft>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dirty="0">
                <a:ea typeface="MS PGothic" pitchFamily="34" charset="-128"/>
              </a:rPr>
              <a:t>Vocational Qualifications</a:t>
            </a:r>
          </a:p>
          <a:p>
            <a:pPr lvl="1">
              <a:spcBef>
                <a:spcPts val="0"/>
              </a:spcBef>
              <a:buSzPct val="80000"/>
              <a:buFont typeface="Courier New" panose="02070309020205020404" pitchFamily="49" charset="0"/>
              <a:buChar char="o"/>
              <a:defRPr/>
            </a:pPr>
            <a:r>
              <a:rPr lang="en-US" sz="1300" dirty="0">
                <a:ea typeface="MS PGothic" pitchFamily="34" charset="-128"/>
              </a:rPr>
              <a:t>Social Services and Healthcare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Youth and Leisure Instruction</a:t>
            </a:r>
          </a:p>
          <a:p>
            <a:pPr lvl="1">
              <a:buSzPct val="80000"/>
              <a:buFont typeface="Courier New" panose="02070309020205020404" pitchFamily="49" charset="0"/>
              <a:buChar char="o"/>
              <a:defRPr/>
            </a:pPr>
            <a:r>
              <a:rPr lang="en-US" sz="1300" dirty="0">
                <a:ea typeface="MS PGothic" pitchFamily="34" charset="-128"/>
              </a:rPr>
              <a:t>Horticulture</a:t>
            </a:r>
          </a:p>
          <a:p>
            <a:pPr lvl="1">
              <a:buSzPct val="80000"/>
              <a:buFont typeface="Courier New" panose="02070309020205020404" pitchFamily="49" charset="0"/>
              <a:buChar char="o"/>
              <a:defRPr/>
            </a:pPr>
            <a:r>
              <a:rPr lang="en-US" sz="1300" dirty="0">
                <a:ea typeface="MS PGothic" pitchFamily="34" charset="-128"/>
              </a:rPr>
              <a:t>Forestry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Tourism Industry</a:t>
            </a:r>
          </a:p>
          <a:p>
            <a:pPr lvl="1">
              <a:buSzPct val="80000"/>
              <a:buFont typeface="Courier New" panose="02070309020205020404" pitchFamily="49" charset="0"/>
              <a:buChar char="o"/>
              <a:defRPr/>
            </a:pPr>
            <a:r>
              <a:rPr lang="en-US" sz="1300" dirty="0">
                <a:ea typeface="MS PGothic" pitchFamily="34" charset="-128"/>
              </a:rPr>
              <a:t>Hotel, Restaurant and Catering Services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Social Sciences, Business and Administration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ICT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Metalwork and Machinery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Electrical Engineering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Plastics and Rubber Technology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Laboratory Technology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Process Technology </a:t>
            </a:r>
            <a:endParaRPr lang="fi-FI" sz="1300" dirty="0">
              <a:ea typeface="MS PGothic" pitchFamily="34" charset="-128"/>
            </a:endParaRPr>
          </a:p>
          <a:p>
            <a:pPr lvl="1">
              <a:buSzPct val="80000"/>
              <a:buFont typeface="Courier New" panose="02070309020205020404" pitchFamily="49" charset="0"/>
              <a:buChar char="o"/>
              <a:defRPr/>
            </a:pPr>
            <a:r>
              <a:rPr lang="en-US" sz="1300" dirty="0">
                <a:ea typeface="MS PGothic" pitchFamily="34" charset="-128"/>
              </a:rPr>
              <a:t>Vehicle Technology and Logistics </a:t>
            </a:r>
            <a:endParaRPr lang="fi-FI" sz="1300" dirty="0">
              <a:ea typeface="MS PGothic" pitchFamily="34" charset="-128"/>
            </a:endParaRPr>
          </a:p>
          <a:p>
            <a:pPr lvl="1">
              <a:spcAft>
                <a:spcPts val="400"/>
              </a:spcAft>
              <a:buSzPct val="80000"/>
              <a:buFont typeface="Courier New" panose="02070309020205020404" pitchFamily="49" charset="0"/>
              <a:buChar char="o"/>
              <a:defRPr/>
            </a:pPr>
            <a:r>
              <a:rPr lang="en-US" sz="1300" dirty="0">
                <a:ea typeface="MS PGothic" pitchFamily="34" charset="-128"/>
              </a:rPr>
              <a:t>Construction </a:t>
            </a:r>
            <a:endParaRPr lang="fi-FI" sz="1300" dirty="0">
              <a:ea typeface="MS PGothic" pitchFamily="34" charset="-128"/>
            </a:endParaRPr>
          </a:p>
          <a:p>
            <a:pPr marL="0" lvl="1" indent="0" eaLnBrk="1" hangingPunct="1">
              <a:spcBef>
                <a:spcPts val="300"/>
              </a:spcBef>
              <a:spcAft>
                <a:spcPts val="600"/>
              </a:spcAft>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dirty="0">
                <a:ea typeface="MS PGothic" pitchFamily="34" charset="-128"/>
              </a:rPr>
              <a:t>Further Vocational Qualifications (22)</a:t>
            </a:r>
          </a:p>
          <a:p>
            <a:pPr marL="0" lvl="1" indent="0" eaLnBrk="1" hangingPunct="1">
              <a:spcBef>
                <a:spcPts val="0"/>
              </a:spcBef>
              <a:spcAft>
                <a:spcPts val="600"/>
              </a:spcAft>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dirty="0">
                <a:ea typeface="MS PGothic" pitchFamily="34" charset="-128"/>
              </a:rPr>
              <a:t>Specialist Vocational Qualifications (4)</a:t>
            </a:r>
          </a:p>
          <a:p>
            <a:pPr marL="0" lvl="1" indent="0" eaLnBrk="1" hangingPunct="1">
              <a:spcBef>
                <a:spcPts val="0"/>
              </a:spcBef>
              <a:spcAft>
                <a:spcPts val="600"/>
              </a:spcAft>
              <a:buFontTx/>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600" dirty="0">
                <a:ea typeface="MS PGothic" pitchFamily="34" charset="-128"/>
              </a:rPr>
              <a:t>Apprenticeship Training</a:t>
            </a:r>
          </a:p>
          <a:p>
            <a:pPr>
              <a:defRPr/>
            </a:pPr>
            <a:endParaRPr lang="fi-FI" dirty="0"/>
          </a:p>
        </p:txBody>
      </p:sp>
      <p:pic>
        <p:nvPicPr>
          <p:cNvPr id="59396" name="Kuv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6800" y="1543148"/>
            <a:ext cx="3269563" cy="21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6800" y="3933056"/>
            <a:ext cx="3289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85875" y="994371"/>
            <a:ext cx="7292975" cy="706437"/>
          </a:xfrm>
        </p:spPr>
        <p:txBody>
          <a:bodyPr/>
          <a:lstStyle/>
          <a:p>
            <a:pPr marL="342900" indent="-342900" defTabSz="449263">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fi-FI" sz="2800" b="1" dirty="0">
                <a:solidFill>
                  <a:schemeClr val="accent5">
                    <a:lumMod val="50000"/>
                  </a:schemeClr>
                </a:solidFill>
                <a:ea typeface="+mj-ea"/>
                <a:cs typeface="+mj-cs"/>
              </a:rPr>
              <a:t>Key Indicators 2015</a:t>
            </a:r>
            <a:endParaRPr lang="fi-FI" sz="2800" b="1" dirty="0">
              <a:solidFill>
                <a:schemeClr val="accent5">
                  <a:lumMod val="50000"/>
                </a:schemeClr>
              </a:solidFill>
              <a:ea typeface="+mj-ea"/>
              <a:cs typeface="+mj-cs"/>
            </a:endParaRPr>
          </a:p>
        </p:txBody>
      </p:sp>
      <p:graphicFrame>
        <p:nvGraphicFramePr>
          <p:cNvPr id="7" name="Sisällön paikkamerkki 6"/>
          <p:cNvGraphicFramePr>
            <a:graphicFrameLocks noGrp="1"/>
          </p:cNvGraphicFramePr>
          <p:nvPr>
            <p:ph sz="half" idx="1"/>
            <p:extLst>
              <p:ext uri="{D42A27DB-BD31-4B8C-83A1-F6EECF244321}">
                <p14:modId xmlns:p14="http://schemas.microsoft.com/office/powerpoint/2010/main" val="872878709"/>
              </p:ext>
            </p:extLst>
          </p:nvPr>
        </p:nvGraphicFramePr>
        <p:xfrm>
          <a:off x="1284288" y="1844821"/>
          <a:ext cx="7294562" cy="4032450"/>
        </p:xfrm>
        <a:graphic>
          <a:graphicData uri="http://schemas.openxmlformats.org/drawingml/2006/table">
            <a:tbl>
              <a:tblPr firstRow="1" bandRow="1">
                <a:tableStyleId>{69CF1AB2-1976-4502-BF36-3FF5EA218861}</a:tableStyleId>
              </a:tblPr>
              <a:tblGrid>
                <a:gridCol w="5952008">
                  <a:extLst>
                    <a:ext uri="{9D8B030D-6E8A-4147-A177-3AD203B41FA5}">
                      <a16:colId xmlns:a16="http://schemas.microsoft.com/office/drawing/2014/main" val="3731311986"/>
                    </a:ext>
                  </a:extLst>
                </a:gridCol>
                <a:gridCol w="1342554">
                  <a:extLst>
                    <a:ext uri="{9D8B030D-6E8A-4147-A177-3AD203B41FA5}">
                      <a16:colId xmlns:a16="http://schemas.microsoft.com/office/drawing/2014/main" val="2162411839"/>
                    </a:ext>
                  </a:extLst>
                </a:gridCol>
              </a:tblGrid>
              <a:tr h="715618">
                <a:tc>
                  <a:txBody>
                    <a:bodyPr/>
                    <a:lstStyle/>
                    <a:p>
                      <a:r>
                        <a:rPr lang="en-GB" altLang="fi-FI" sz="1800" b="0" dirty="0">
                          <a:solidFill>
                            <a:srgbClr val="000000"/>
                          </a:solidFill>
                          <a:cs typeface="Arial" panose="020B0604020202020204" pitchFamily="34" charset="0"/>
                        </a:rPr>
                        <a:t>Number of competence-based qualifications (full qualifications)</a:t>
                      </a:r>
                      <a:endParaRPr lang="fi-FI" b="0" dirty="0"/>
                    </a:p>
                  </a:txBody>
                  <a:tcPr/>
                </a:tc>
                <a:tc>
                  <a:txBody>
                    <a:bodyPr/>
                    <a:lstStyle/>
                    <a:p>
                      <a:pPr algn="r"/>
                      <a:r>
                        <a:rPr lang="fi-FI" b="0" dirty="0"/>
                        <a:t>84</a:t>
                      </a:r>
                    </a:p>
                  </a:txBody>
                  <a:tcPr anchor="b"/>
                </a:tc>
                <a:extLst>
                  <a:ext uri="{0D108BD9-81ED-4DB2-BD59-A6C34878D82A}">
                    <a16:rowId xmlns:a16="http://schemas.microsoft.com/office/drawing/2014/main" val="1241064241"/>
                  </a:ext>
                </a:extLst>
              </a:tr>
              <a:tr h="4146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fi-FI" sz="1800" dirty="0">
                          <a:solidFill>
                            <a:srgbClr val="000000"/>
                          </a:solidFill>
                          <a:cs typeface="Arial" panose="020B0604020202020204" pitchFamily="34" charset="0"/>
                        </a:rPr>
                        <a:t>Number of students in </a:t>
                      </a:r>
                    </a:p>
                  </a:txBody>
                  <a:tcPr/>
                </a:tc>
                <a:tc>
                  <a:txBody>
                    <a:bodyPr/>
                    <a:lstStyle/>
                    <a:p>
                      <a:pPr algn="r"/>
                      <a:endParaRPr lang="fi-FI" dirty="0"/>
                    </a:p>
                  </a:txBody>
                  <a:tcPr/>
                </a:tc>
                <a:extLst>
                  <a:ext uri="{0D108BD9-81ED-4DB2-BD59-A6C34878D82A}">
                    <a16:rowId xmlns:a16="http://schemas.microsoft.com/office/drawing/2014/main" val="295371734"/>
                  </a:ext>
                </a:extLst>
              </a:tr>
              <a:tr h="414604">
                <a:tc>
                  <a:txBody>
                    <a:bodyPr/>
                    <a:lstStyle/>
                    <a:p>
                      <a:pPr marL="457200" lvl="1" indent="0">
                        <a:buFont typeface="Arial" panose="020B0604020202020204" pitchFamily="34" charset="0"/>
                        <a:buNone/>
                      </a:pPr>
                      <a:r>
                        <a:rPr lang="en-GB" altLang="fi-FI" sz="1800" dirty="0">
                          <a:solidFill>
                            <a:srgbClr val="000000"/>
                          </a:solidFill>
                          <a:ea typeface="ＭＳ Ｐゴシック" panose="020B0600070205080204" pitchFamily="34" charset="-128"/>
                          <a:cs typeface="Arial" panose="020B0604020202020204" pitchFamily="34" charset="0"/>
                        </a:rPr>
                        <a:t>Vocational upper secondary qualifications </a:t>
                      </a:r>
                      <a:endParaRPr lang="fi-FI" sz="1800" kern="1200" dirty="0">
                        <a:solidFill>
                          <a:schemeClr val="dk1"/>
                        </a:solidFill>
                        <a:latin typeface="+mn-lt"/>
                        <a:ea typeface="+mn-ea"/>
                        <a:cs typeface="+mn-cs"/>
                      </a:endParaRPr>
                    </a:p>
                  </a:txBody>
                  <a:tcPr/>
                </a:tc>
                <a:tc>
                  <a:txBody>
                    <a:bodyPr/>
                    <a:lstStyle/>
                    <a:p>
                      <a:pPr algn="r"/>
                      <a:r>
                        <a:rPr lang="fi-FI" dirty="0"/>
                        <a:t>1193</a:t>
                      </a:r>
                    </a:p>
                  </a:txBody>
                  <a:tcPr/>
                </a:tc>
                <a:extLst>
                  <a:ext uri="{0D108BD9-81ED-4DB2-BD59-A6C34878D82A}">
                    <a16:rowId xmlns:a16="http://schemas.microsoft.com/office/drawing/2014/main" val="1951142386"/>
                  </a:ext>
                </a:extLst>
              </a:tr>
              <a:tr h="414604">
                <a:tc>
                  <a:txBody>
                    <a:bodyPr/>
                    <a:lstStyle/>
                    <a:p>
                      <a:pPr lvl="1"/>
                      <a:r>
                        <a:rPr lang="en-GB" altLang="fi-FI" sz="1800" dirty="0">
                          <a:solidFill>
                            <a:srgbClr val="000000"/>
                          </a:solidFill>
                          <a:ea typeface="ＭＳ Ｐゴシック" panose="020B0600070205080204" pitchFamily="34" charset="-128"/>
                          <a:cs typeface="Arial" panose="020B0604020202020204" pitchFamily="34" charset="0"/>
                        </a:rPr>
                        <a:t>Further and specialist vocational qualifications </a:t>
                      </a:r>
                      <a:endParaRPr lang="fi-FI" dirty="0"/>
                    </a:p>
                  </a:txBody>
                  <a:tcPr/>
                </a:tc>
                <a:tc>
                  <a:txBody>
                    <a:bodyPr/>
                    <a:lstStyle/>
                    <a:p>
                      <a:pPr algn="r"/>
                      <a:r>
                        <a:rPr lang="fi-FI" dirty="0"/>
                        <a:t>324</a:t>
                      </a:r>
                    </a:p>
                  </a:txBody>
                  <a:tcPr/>
                </a:tc>
                <a:extLst>
                  <a:ext uri="{0D108BD9-81ED-4DB2-BD59-A6C34878D82A}">
                    <a16:rowId xmlns:a16="http://schemas.microsoft.com/office/drawing/2014/main" val="2801986409"/>
                  </a:ext>
                </a:extLst>
              </a:tr>
              <a:tr h="414604">
                <a:tc>
                  <a:txBody>
                    <a:bodyPr/>
                    <a:lstStyle/>
                    <a:p>
                      <a:pPr lvl="1"/>
                      <a:r>
                        <a:rPr lang="en-GB" altLang="fi-FI" sz="1800" dirty="0">
                          <a:solidFill>
                            <a:srgbClr val="000000"/>
                          </a:solidFill>
                          <a:ea typeface="ＭＳ Ｐゴシック" panose="020B0600070205080204" pitchFamily="34" charset="-128"/>
                          <a:cs typeface="Arial" panose="020B0604020202020204" pitchFamily="34" charset="0"/>
                        </a:rPr>
                        <a:t>Short courses </a:t>
                      </a:r>
                      <a:endParaRPr lang="fi-FI" dirty="0"/>
                    </a:p>
                  </a:txBody>
                  <a:tcPr/>
                </a:tc>
                <a:tc>
                  <a:txBody>
                    <a:bodyPr/>
                    <a:lstStyle/>
                    <a:p>
                      <a:pPr algn="r"/>
                      <a:r>
                        <a:rPr lang="fi-FI" dirty="0"/>
                        <a:t>600</a:t>
                      </a:r>
                    </a:p>
                  </a:txBody>
                  <a:tcPr/>
                </a:tc>
                <a:extLst>
                  <a:ext uri="{0D108BD9-81ED-4DB2-BD59-A6C34878D82A}">
                    <a16:rowId xmlns:a16="http://schemas.microsoft.com/office/drawing/2014/main" val="2946496385"/>
                  </a:ext>
                </a:extLst>
              </a:tr>
              <a:tr h="414604">
                <a:tc>
                  <a:txBody>
                    <a:bodyPr/>
                    <a:lstStyle/>
                    <a:p>
                      <a:pPr lvl="1"/>
                      <a:r>
                        <a:rPr lang="en-GB" altLang="fi-FI" sz="1800" dirty="0"/>
                        <a:t>Labour market training </a:t>
                      </a:r>
                      <a:endParaRPr lang="fi-FI" dirty="0"/>
                    </a:p>
                  </a:txBody>
                  <a:tcPr/>
                </a:tc>
                <a:tc>
                  <a:txBody>
                    <a:bodyPr/>
                    <a:lstStyle/>
                    <a:p>
                      <a:pPr algn="r"/>
                      <a:r>
                        <a:rPr lang="fi-FI" dirty="0"/>
                        <a:t>138</a:t>
                      </a:r>
                    </a:p>
                  </a:txBody>
                  <a:tcPr/>
                </a:tc>
                <a:extLst>
                  <a:ext uri="{0D108BD9-81ED-4DB2-BD59-A6C34878D82A}">
                    <a16:rowId xmlns:a16="http://schemas.microsoft.com/office/drawing/2014/main" val="2463080874"/>
                  </a:ext>
                </a:extLst>
              </a:tr>
              <a:tr h="414604">
                <a:tc>
                  <a:txBody>
                    <a:bodyPr/>
                    <a:lstStyle/>
                    <a:p>
                      <a:pPr lvl="1" eaLnBrk="1" hangingPunct="1">
                        <a:spcBef>
                          <a:spcPts val="400"/>
                        </a:spcBef>
                        <a:spcAft>
                          <a:spcPts val="400"/>
                        </a:spcAft>
                        <a:buFontTx/>
                        <a:buNone/>
                      </a:pPr>
                      <a:r>
                        <a:rPr lang="en-US" sz="1800" kern="1200" dirty="0">
                          <a:solidFill>
                            <a:schemeClr val="dk1"/>
                          </a:solidFill>
                          <a:latin typeface="+mn-lt"/>
                          <a:ea typeface="+mn-ea"/>
                          <a:cs typeface="+mn-cs"/>
                        </a:rPr>
                        <a:t>Preparatory Education for Vocational Training</a:t>
                      </a:r>
                      <a:endParaRPr lang="en-GB" altLang="fi-FI" sz="1800" kern="1200" dirty="0">
                        <a:solidFill>
                          <a:schemeClr val="dk1"/>
                        </a:solidFill>
                        <a:latin typeface="+mn-lt"/>
                        <a:ea typeface="+mn-ea"/>
                        <a:cs typeface="+mn-cs"/>
                      </a:endParaRPr>
                    </a:p>
                  </a:txBody>
                  <a:tcPr/>
                </a:tc>
                <a:tc>
                  <a:txBody>
                    <a:bodyPr/>
                    <a:lstStyle/>
                    <a:p>
                      <a:pPr algn="r"/>
                      <a:r>
                        <a:rPr lang="fi-FI" dirty="0"/>
                        <a:t>5</a:t>
                      </a:r>
                    </a:p>
                  </a:txBody>
                  <a:tcPr anchor="b"/>
                </a:tc>
                <a:extLst>
                  <a:ext uri="{0D108BD9-81ED-4DB2-BD59-A6C34878D82A}">
                    <a16:rowId xmlns:a16="http://schemas.microsoft.com/office/drawing/2014/main" val="3670351778"/>
                  </a:ext>
                </a:extLst>
              </a:tr>
              <a:tr h="414604">
                <a:tc>
                  <a:txBody>
                    <a:bodyPr/>
                    <a:lstStyle/>
                    <a:p>
                      <a:r>
                        <a:rPr lang="en-GB" altLang="fi-FI" sz="1800" dirty="0">
                          <a:solidFill>
                            <a:srgbClr val="000000"/>
                          </a:solidFill>
                          <a:ea typeface="ＭＳ Ｐゴシック" panose="020B0600070205080204" pitchFamily="34" charset="-128"/>
                        </a:rPr>
                        <a:t>Number of personnel </a:t>
                      </a:r>
                      <a:endParaRPr lang="fi-FI" dirty="0"/>
                    </a:p>
                  </a:txBody>
                  <a:tcPr/>
                </a:tc>
                <a:tc>
                  <a:txBody>
                    <a:bodyPr/>
                    <a:lstStyle/>
                    <a:p>
                      <a:pPr algn="r"/>
                      <a:r>
                        <a:rPr lang="fi-FI" dirty="0"/>
                        <a:t>148</a:t>
                      </a:r>
                    </a:p>
                  </a:txBody>
                  <a:tcPr/>
                </a:tc>
                <a:extLst>
                  <a:ext uri="{0D108BD9-81ED-4DB2-BD59-A6C34878D82A}">
                    <a16:rowId xmlns:a16="http://schemas.microsoft.com/office/drawing/2014/main" val="824350618"/>
                  </a:ext>
                </a:extLst>
              </a:tr>
              <a:tr h="414604">
                <a:tc>
                  <a:txBody>
                    <a:bodyPr/>
                    <a:lstStyle/>
                    <a:p>
                      <a:r>
                        <a:rPr lang="en-GB" altLang="fi-FI" sz="1800" dirty="0">
                          <a:solidFill>
                            <a:srgbClr val="000000"/>
                          </a:solidFill>
                          <a:ea typeface="ＭＳ Ｐゴシック" panose="020B0600070205080204" pitchFamily="34" charset="-128"/>
                        </a:rPr>
                        <a:t>Annual turnover EUR </a:t>
                      </a:r>
                      <a:endParaRPr lang="fi-FI" dirty="0"/>
                    </a:p>
                  </a:txBody>
                  <a:tcPr/>
                </a:tc>
                <a:tc>
                  <a:txBody>
                    <a:bodyPr/>
                    <a:lstStyle/>
                    <a:p>
                      <a:r>
                        <a:rPr lang="fi-FI" dirty="0"/>
                        <a:t>16,6 </a:t>
                      </a:r>
                      <a:r>
                        <a:rPr lang="fi-FI" dirty="0" err="1"/>
                        <a:t>million</a:t>
                      </a:r>
                      <a:endParaRPr lang="fi-FI" dirty="0"/>
                    </a:p>
                  </a:txBody>
                  <a:tcPr/>
                </a:tc>
                <a:extLst>
                  <a:ext uri="{0D108BD9-81ED-4DB2-BD59-A6C34878D82A}">
                    <a16:rowId xmlns:a16="http://schemas.microsoft.com/office/drawing/2014/main" val="2290711027"/>
                  </a:ext>
                </a:extLst>
              </a:tr>
            </a:tbl>
          </a:graphicData>
        </a:graphic>
      </p:graphicFrame>
    </p:spTree>
    <p:extLst>
      <p:ext uri="{BB962C8B-B14F-4D97-AF65-F5344CB8AC3E}">
        <p14:creationId xmlns:p14="http://schemas.microsoft.com/office/powerpoint/2010/main" val="1473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AutoShape 6"/>
          <p:cNvSpPr>
            <a:spLocks noChangeArrowheads="1"/>
          </p:cNvSpPr>
          <p:nvPr/>
        </p:nvSpPr>
        <p:spPr bwMode="auto">
          <a:xfrm rot="5400000">
            <a:off x="5274470" y="2024856"/>
            <a:ext cx="2468562" cy="3298825"/>
          </a:xfrm>
          <a:prstGeom prst="triangle">
            <a:avLst>
              <a:gd name="adj" fmla="val 50000"/>
            </a:avLst>
          </a:prstGeom>
          <a:solidFill>
            <a:schemeClr val="accent1">
              <a:lumMod val="75000"/>
            </a:schemeClr>
          </a:solidFill>
          <a:ln>
            <a:noFill/>
          </a:ln>
        </p:spPr>
        <p:txBody>
          <a:bodyPr wrap="none" anchor="ctr"/>
          <a:lstStyle>
            <a:lvl1pPr>
              <a:spcBef>
                <a:spcPct val="20000"/>
              </a:spcBef>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9pPr>
          </a:lstStyle>
          <a:p>
            <a:pPr eaLnBrk="1" hangingPunct="1">
              <a:spcBef>
                <a:spcPts val="1500"/>
              </a:spcBef>
              <a:buClr>
                <a:srgbClr val="000000"/>
              </a:buClr>
              <a:buFont typeface="Times New Roman" panose="02020603050405020304" pitchFamily="18" charset="0"/>
              <a:buNone/>
              <a:defRPr/>
            </a:pPr>
            <a:endParaRPr lang="fi-FI" altLang="fi-FI" sz="2400">
              <a:solidFill>
                <a:schemeClr val="accent5">
                  <a:lumMod val="50000"/>
                </a:schemeClr>
              </a:solidFill>
              <a:latin typeface="Frutiger 45 Light"/>
              <a:cs typeface="Arial" panose="020B0604020202020204" pitchFamily="34" charset="0"/>
            </a:endParaRPr>
          </a:p>
        </p:txBody>
      </p:sp>
      <p:sp>
        <p:nvSpPr>
          <p:cNvPr id="60419" name="Text Box 1"/>
          <p:cNvSpPr txBox="1">
            <a:spLocks noChangeArrowheads="1"/>
          </p:cNvSpPr>
          <p:nvPr/>
        </p:nvSpPr>
        <p:spPr bwMode="auto">
          <a:xfrm>
            <a:off x="1331913" y="2478088"/>
            <a:ext cx="36845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a:spcBef>
                <a:spcPct val="20000"/>
              </a:spcBef>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defTabSz="449263">
              <a:spcBef>
                <a:spcPct val="20000"/>
              </a:spcBef>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2pPr>
            <a:lvl3pPr marL="1143000" indent="-228600" defTabSz="449263">
              <a:spcBef>
                <a:spcPct val="20000"/>
              </a:spcBef>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3pPr>
            <a:lvl4pPr marL="1600200" indent="-228600" defTabSz="449263">
              <a:spcBef>
                <a:spcPct val="20000"/>
              </a:spcBef>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4pPr>
            <a:lvl5pPr marL="2057400" indent="-228600" defTabSz="449263">
              <a:spcBef>
                <a:spcPct val="20000"/>
              </a:spcBef>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5pPr>
            <a:lvl6pPr marL="2514600" indent="-228600" defTabSz="449263" eaLnBrk="0" fontAlgn="base" hangingPunct="0">
              <a:spcBef>
                <a:spcPct val="20000"/>
              </a:spcBef>
              <a:spcAft>
                <a:spcPct val="0"/>
              </a:spcAft>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6pPr>
            <a:lvl7pPr marL="2971800" indent="-228600" defTabSz="449263" eaLnBrk="0" fontAlgn="base" hangingPunct="0">
              <a:spcBef>
                <a:spcPct val="20000"/>
              </a:spcBef>
              <a:spcAft>
                <a:spcPct val="0"/>
              </a:spcAft>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7pPr>
            <a:lvl8pPr marL="3429000" indent="-228600" defTabSz="449263" eaLnBrk="0" fontAlgn="base" hangingPunct="0">
              <a:spcBef>
                <a:spcPct val="20000"/>
              </a:spcBef>
              <a:spcAft>
                <a:spcPct val="0"/>
              </a:spcAft>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8pPr>
            <a:lvl9pPr marL="3886200" indent="-228600" defTabSz="449263" eaLnBrk="0" fontAlgn="base" hangingPunct="0">
              <a:spcBef>
                <a:spcPct val="20000"/>
              </a:spcBef>
              <a:spcAft>
                <a:spcPct val="0"/>
              </a:spcAft>
              <a:buChar char="»"/>
              <a:tabLst>
                <a:tab pos="623888"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9pPr>
          </a:lstStyle>
          <a:p>
            <a:pPr eaLnBrk="1" hangingPunct="1">
              <a:spcBef>
                <a:spcPts val="1000"/>
              </a:spcBef>
              <a:buClr>
                <a:srgbClr val="000000"/>
              </a:buClr>
            </a:pPr>
            <a:r>
              <a:rPr lang="en-GB" altLang="fi-FI" sz="1600" dirty="0">
                <a:solidFill>
                  <a:srgbClr val="000000"/>
                </a:solidFill>
                <a:cs typeface="Arial" panose="020B0604020202020204" pitchFamily="34" charset="0"/>
              </a:rPr>
              <a:t>To enhance provincial and regional development</a:t>
            </a:r>
            <a:br>
              <a:rPr lang="en-GB" altLang="fi-FI" sz="1600" dirty="0">
                <a:solidFill>
                  <a:srgbClr val="000000"/>
                </a:solidFill>
                <a:cs typeface="Arial" panose="020B0604020202020204" pitchFamily="34" charset="0"/>
              </a:rPr>
            </a:br>
            <a:endParaRPr lang="en-GB" altLang="fi-FI" sz="1600" dirty="0">
              <a:solidFill>
                <a:srgbClr val="000000"/>
              </a:solidFill>
              <a:cs typeface="Arial" panose="020B0604020202020204" pitchFamily="34" charset="0"/>
            </a:endParaRPr>
          </a:p>
          <a:p>
            <a:pPr eaLnBrk="1" hangingPunct="1">
              <a:spcBef>
                <a:spcPts val="1000"/>
              </a:spcBef>
              <a:buClr>
                <a:srgbClr val="000000"/>
              </a:buClr>
            </a:pPr>
            <a:r>
              <a:rPr lang="en-GB" altLang="fi-FI" sz="1600" dirty="0">
                <a:solidFill>
                  <a:srgbClr val="000000"/>
                </a:solidFill>
                <a:cs typeface="Arial" panose="020B0604020202020204" pitchFamily="34" charset="0"/>
              </a:rPr>
              <a:t>To develop business, industry </a:t>
            </a:r>
            <a:br>
              <a:rPr lang="en-GB" altLang="fi-FI" sz="1600" dirty="0">
                <a:solidFill>
                  <a:srgbClr val="000000"/>
                </a:solidFill>
                <a:cs typeface="Arial" panose="020B0604020202020204" pitchFamily="34" charset="0"/>
              </a:rPr>
            </a:br>
            <a:r>
              <a:rPr lang="en-GB" altLang="fi-FI" sz="1600" dirty="0">
                <a:solidFill>
                  <a:srgbClr val="000000"/>
                </a:solidFill>
                <a:cs typeface="Arial" panose="020B0604020202020204" pitchFamily="34" charset="0"/>
              </a:rPr>
              <a:t>and the public sector</a:t>
            </a:r>
            <a:br>
              <a:rPr lang="en-GB" altLang="fi-FI" sz="1600" dirty="0">
                <a:solidFill>
                  <a:srgbClr val="000000"/>
                </a:solidFill>
                <a:cs typeface="Arial" panose="020B0604020202020204" pitchFamily="34" charset="0"/>
              </a:rPr>
            </a:br>
            <a:endParaRPr lang="en-GB" altLang="fi-FI" sz="1600" dirty="0">
              <a:solidFill>
                <a:srgbClr val="000000"/>
              </a:solidFill>
              <a:cs typeface="Arial" panose="020B0604020202020204" pitchFamily="34" charset="0"/>
            </a:endParaRPr>
          </a:p>
          <a:p>
            <a:pPr eaLnBrk="1" hangingPunct="1">
              <a:spcBef>
                <a:spcPts val="1000"/>
              </a:spcBef>
              <a:buClr>
                <a:srgbClr val="000000"/>
              </a:buClr>
            </a:pPr>
            <a:r>
              <a:rPr lang="en-GB" altLang="fi-FI" sz="1600" dirty="0">
                <a:solidFill>
                  <a:srgbClr val="000000"/>
                </a:solidFill>
                <a:cs typeface="Arial" panose="020B0604020202020204" pitchFamily="34" charset="0"/>
              </a:rPr>
              <a:t>To provide individual learning </a:t>
            </a:r>
            <a:br>
              <a:rPr lang="en-GB" altLang="fi-FI" sz="1600" dirty="0">
                <a:solidFill>
                  <a:srgbClr val="000000"/>
                </a:solidFill>
                <a:cs typeface="Arial" panose="020B0604020202020204" pitchFamily="34" charset="0"/>
              </a:rPr>
            </a:br>
            <a:r>
              <a:rPr lang="en-GB" altLang="fi-FI" sz="1600" dirty="0">
                <a:solidFill>
                  <a:srgbClr val="000000"/>
                </a:solidFill>
                <a:cs typeface="Arial" panose="020B0604020202020204" pitchFamily="34" charset="0"/>
              </a:rPr>
              <a:t>paths for young and adults</a:t>
            </a:r>
          </a:p>
        </p:txBody>
      </p:sp>
      <p:sp>
        <p:nvSpPr>
          <p:cNvPr id="35844" name="Text Box 3"/>
          <p:cNvSpPr txBox="1">
            <a:spLocks noChangeArrowheads="1"/>
          </p:cNvSpPr>
          <p:nvPr/>
        </p:nvSpPr>
        <p:spPr bwMode="auto">
          <a:xfrm>
            <a:off x="1331913" y="1133638"/>
            <a:ext cx="7245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Geneva" charset="-128"/>
                <a:cs typeface="Geneva" charset="-128"/>
              </a:defRPr>
            </a:lvl9pPr>
          </a:lstStyle>
          <a:p>
            <a:pPr eaLnBrk="1" hangingPunct="1">
              <a:spcBef>
                <a:spcPct val="0"/>
              </a:spcBef>
              <a:buClr>
                <a:srgbClr val="000000"/>
              </a:buClr>
              <a:defRPr/>
            </a:pPr>
            <a:r>
              <a:rPr lang="en-GB" altLang="fi-FI" sz="2800" b="1" dirty="0">
                <a:solidFill>
                  <a:schemeClr val="accent5">
                    <a:lumMod val="50000"/>
                  </a:schemeClr>
                </a:solidFill>
                <a:ea typeface="Geneva" charset="-128"/>
                <a:cs typeface="Arial" panose="020B0604020202020204" pitchFamily="34" charset="0"/>
              </a:rPr>
              <a:t>Mission of Vocational Education </a:t>
            </a:r>
          </a:p>
        </p:txBody>
      </p:sp>
      <p:sp>
        <p:nvSpPr>
          <p:cNvPr id="60421" name="Text Box 4"/>
          <p:cNvSpPr txBox="1">
            <a:spLocks noChangeArrowheads="1"/>
          </p:cNvSpPr>
          <p:nvPr/>
        </p:nvSpPr>
        <p:spPr bwMode="auto">
          <a:xfrm>
            <a:off x="5148263" y="3128963"/>
            <a:ext cx="1935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defRPr>
                <a:solidFill>
                  <a:schemeClr val="tx1"/>
                </a:solidFill>
                <a:latin typeface="Arial" panose="020B0604020202020204" pitchFamily="34" charset="0"/>
                <a:ea typeface="ＭＳ Ｐゴシック" panose="020B0600070205080204" pitchFamily="34" charset="-128"/>
                <a:cs typeface="Geneva" charset="-128"/>
              </a:defRPr>
            </a:lvl1pPr>
            <a:lvl2pPr marL="742950" indent="-285750">
              <a:spcBef>
                <a:spcPct val="20000"/>
              </a:spcBef>
              <a:buChar char="–"/>
              <a:defRPr sz="2000">
                <a:solidFill>
                  <a:schemeClr val="tx1"/>
                </a:solidFill>
                <a:latin typeface="Arial" panose="020B0604020202020204" pitchFamily="34" charset="0"/>
                <a:ea typeface="Geneva" charset="-128"/>
                <a:cs typeface="Geneva" charset="-128"/>
              </a:defRPr>
            </a:lvl2pPr>
            <a:lvl3pPr marL="1143000" indent="-228600">
              <a:spcBef>
                <a:spcPct val="20000"/>
              </a:spcBef>
              <a:buChar char="•"/>
              <a:defRPr sz="2000">
                <a:solidFill>
                  <a:schemeClr val="tx1"/>
                </a:solidFill>
                <a:latin typeface="Arial" panose="020B0604020202020204" pitchFamily="34" charset="0"/>
                <a:ea typeface="Geneva" charset="-128"/>
                <a:cs typeface="Geneva" charset="-128"/>
              </a:defRPr>
            </a:lvl3pPr>
            <a:lvl4pPr marL="1600200" indent="-228600">
              <a:spcBef>
                <a:spcPct val="20000"/>
              </a:spcBef>
              <a:buChar char="–"/>
              <a:defRPr sz="2000">
                <a:solidFill>
                  <a:schemeClr val="tx1"/>
                </a:solidFill>
                <a:latin typeface="Arial" panose="020B0604020202020204" pitchFamily="34" charset="0"/>
                <a:ea typeface="Geneva" charset="-128"/>
                <a:cs typeface="Geneva" charset="-128"/>
              </a:defRPr>
            </a:lvl4pPr>
            <a:lvl5pPr marL="2057400" indent="-228600">
              <a:spcBef>
                <a:spcPct val="20000"/>
              </a:spcBef>
              <a:buChar char="»"/>
              <a:defRPr sz="2000">
                <a:solidFill>
                  <a:schemeClr val="tx1"/>
                </a:solidFill>
                <a:latin typeface="Arial" panose="020B0604020202020204" pitchFamily="34" charset="0"/>
                <a:ea typeface="Geneva" charset="-128"/>
                <a:cs typeface="Genev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charset="-128"/>
                <a:cs typeface="Geneva" charset="-128"/>
              </a:defRPr>
            </a:lvl9pPr>
          </a:lstStyle>
          <a:p>
            <a:pPr eaLnBrk="1" hangingPunct="1">
              <a:spcBef>
                <a:spcPts val="875"/>
              </a:spcBef>
              <a:buClr>
                <a:srgbClr val="000000"/>
              </a:buClr>
              <a:buFont typeface="Times New Roman" panose="02020603050405020304" pitchFamily="18" charset="0"/>
              <a:buNone/>
            </a:pPr>
            <a:r>
              <a:rPr lang="en-GB" altLang="fi-FI" sz="2000" b="1" dirty="0">
                <a:solidFill>
                  <a:schemeClr val="bg1"/>
                </a:solidFill>
                <a:cs typeface="Arial" panose="020B0604020202020204" pitchFamily="34" charset="0"/>
              </a:rPr>
              <a:t>Provincial Development Strategy</a:t>
            </a:r>
            <a:endParaRPr lang="en-GB" altLang="fi-FI" sz="2000" dirty="0">
              <a:solidFill>
                <a:schemeClr val="bg1"/>
              </a:solidFill>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259632" y="980728"/>
            <a:ext cx="7292975" cy="706437"/>
          </a:xfrm>
        </p:spPr>
        <p:txBody>
          <a:bodyPr/>
          <a:lstStyle/>
          <a:p>
            <a:pPr defTabSz="449263"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fi-FI" sz="2800" b="1" kern="1200" dirty="0">
                <a:solidFill>
                  <a:srgbClr val="4597A0"/>
                </a:solidFill>
                <a:ea typeface="Geneva" charset="-128"/>
                <a:cs typeface="Arial" panose="020B0604020202020204" pitchFamily="34" charset="0"/>
              </a:rPr>
              <a:t>Strengths of Jämsä College</a:t>
            </a:r>
            <a:endParaRPr lang="en-GB" sz="2800" b="1" kern="1200" dirty="0">
              <a:solidFill>
                <a:srgbClr val="4597A0"/>
              </a:solidFill>
              <a:ea typeface="Geneva" charset="-128"/>
              <a:cs typeface="Arial" panose="020B0604020202020204" pitchFamily="34" charset="0"/>
            </a:endParaRPr>
          </a:p>
        </p:txBody>
      </p:sp>
      <p:sp>
        <p:nvSpPr>
          <p:cNvPr id="5" name="Sisällön paikkamerkki 4"/>
          <p:cNvSpPr>
            <a:spLocks noGrp="1"/>
          </p:cNvSpPr>
          <p:nvPr>
            <p:ph idx="1"/>
          </p:nvPr>
        </p:nvSpPr>
        <p:spPr>
          <a:xfrm>
            <a:off x="539552" y="2018908"/>
            <a:ext cx="7920880" cy="4824536"/>
          </a:xfrm>
        </p:spPr>
        <p:txBody>
          <a:bodyPr/>
          <a:lstStyle/>
          <a:p>
            <a:pPr lvl="1" eaLnBrk="1" hangingPunct="1">
              <a:spcBef>
                <a:spcPts val="600"/>
              </a:spcBef>
              <a:spcAft>
                <a:spcPts val="900"/>
              </a:spcAft>
              <a:buFont typeface="Arial" panose="020B0604020202020204" pitchFamily="34" charset="0"/>
              <a:buChar char="•"/>
              <a:defRPr/>
            </a:pPr>
            <a:r>
              <a:rPr lang="en-GB" sz="1600" dirty="0">
                <a:ea typeface="ＭＳ Ｐゴシック" pitchFamily="34" charset="-128"/>
              </a:rPr>
              <a:t>Providing vocational education and training (VET) for all students of all ages</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VET education in various fields</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VET programmes for young athletes (Finnish OC)</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Team teaching and learning, project-based learning  (PBL)</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Management and implementation of development projects</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Emphasis on entrepreneurship and internationalisation</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Cooperation with higher education </a:t>
            </a:r>
          </a:p>
          <a:p>
            <a:pPr lvl="1" eaLnBrk="1" hangingPunct="1">
              <a:spcBef>
                <a:spcPts val="600"/>
              </a:spcBef>
              <a:spcAft>
                <a:spcPts val="900"/>
              </a:spcAft>
              <a:buFont typeface="Arial" panose="020B0604020202020204" pitchFamily="34" charset="0"/>
              <a:buChar char="•"/>
              <a:defRPr/>
            </a:pPr>
            <a:r>
              <a:rPr lang="en-GB" sz="1600" kern="1200" dirty="0">
                <a:solidFill>
                  <a:srgbClr val="000000"/>
                </a:solidFill>
                <a:ea typeface="ＭＳ Ｐゴシック" panose="020B0600070205080204" pitchFamily="34" charset="-128"/>
                <a:cs typeface="Arial" panose="020B0604020202020204" pitchFamily="34" charset="0"/>
              </a:rPr>
              <a:t>Strong links with local industries</a:t>
            </a:r>
          </a:p>
          <a:p>
            <a:pPr marL="457200" lvl="1" indent="0" eaLnBrk="1" hangingPunct="1">
              <a:lnSpc>
                <a:spcPct val="90000"/>
              </a:lnSpc>
              <a:spcBef>
                <a:spcPct val="0"/>
              </a:spcBef>
              <a:buFontTx/>
              <a:buNone/>
              <a:defRPr/>
            </a:pPr>
            <a:endParaRPr lang="fi-FI" sz="1800"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757" y="4725144"/>
            <a:ext cx="26066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8641" y="1052736"/>
            <a:ext cx="7292975" cy="706438"/>
          </a:xfrm>
        </p:spPr>
        <p:txBody>
          <a:bodyPr/>
          <a:lstStyle/>
          <a:p>
            <a:pPr eaLnBrk="1" hangingPunct="1">
              <a:defRPr/>
            </a:pPr>
            <a:r>
              <a:rPr lang="fi-FI" sz="2800" b="1" dirty="0">
                <a:solidFill>
                  <a:schemeClr val="accent5">
                    <a:lumMod val="50000"/>
                  </a:schemeClr>
                </a:solidFill>
                <a:ea typeface="+mj-ea"/>
                <a:cs typeface="+mj-cs"/>
              </a:rPr>
              <a:t>International Focus </a:t>
            </a:r>
          </a:p>
        </p:txBody>
      </p:sp>
      <p:sp>
        <p:nvSpPr>
          <p:cNvPr id="3" name="Sisällön paikkamerkki 2"/>
          <p:cNvSpPr>
            <a:spLocks noGrp="1"/>
          </p:cNvSpPr>
          <p:nvPr>
            <p:ph sz="half" idx="1"/>
          </p:nvPr>
        </p:nvSpPr>
        <p:spPr>
          <a:xfrm>
            <a:off x="970361" y="1844824"/>
            <a:ext cx="7581255" cy="4032448"/>
          </a:xfrm>
        </p:spPr>
        <p:txBody>
          <a:bodyPr/>
          <a:lstStyle/>
          <a:p>
            <a:pPr marL="285750" indent="-285750">
              <a:buFont typeface="Arial" panose="020B0604020202020204" pitchFamily="34" charset="0"/>
              <a:buChar char="•"/>
              <a:defRPr/>
            </a:pPr>
            <a:r>
              <a:rPr lang="fi-FI" altLang="fi-FI" sz="1600" dirty="0" err="1">
                <a:cs typeface="Geneva" charset="-128"/>
              </a:rPr>
              <a:t>The</a:t>
            </a:r>
            <a:r>
              <a:rPr lang="fi-FI" altLang="fi-FI" sz="1600" dirty="0">
                <a:cs typeface="Geneva" charset="-128"/>
              </a:rPr>
              <a:t> </a:t>
            </a:r>
            <a:r>
              <a:rPr lang="fi-FI" altLang="fi-FI" sz="1600" dirty="0" err="1">
                <a:cs typeface="Geneva" charset="-128"/>
              </a:rPr>
              <a:t>international</a:t>
            </a:r>
            <a:r>
              <a:rPr lang="fi-FI" altLang="fi-FI" sz="1600" dirty="0">
                <a:cs typeface="Geneva" charset="-128"/>
              </a:rPr>
              <a:t> </a:t>
            </a:r>
            <a:r>
              <a:rPr lang="fi-FI" altLang="fi-FI" sz="1600" dirty="0" err="1">
                <a:cs typeface="Geneva" charset="-128"/>
              </a:rPr>
              <a:t>co-operation</a:t>
            </a:r>
            <a:r>
              <a:rPr lang="fi-FI" altLang="fi-FI" sz="1600" dirty="0">
                <a:cs typeface="Geneva" charset="-128"/>
              </a:rPr>
              <a:t> </a:t>
            </a:r>
            <a:r>
              <a:rPr lang="fi-FI" altLang="fi-FI" sz="1600" dirty="0" err="1">
                <a:cs typeface="Geneva" charset="-128"/>
              </a:rPr>
              <a:t>between</a:t>
            </a:r>
            <a:r>
              <a:rPr lang="fi-FI" altLang="fi-FI" sz="1600" dirty="0">
                <a:cs typeface="Geneva" charset="-128"/>
              </a:rPr>
              <a:t> Jämsä College and </a:t>
            </a:r>
            <a:r>
              <a:rPr lang="fi-FI" altLang="fi-FI" sz="1600" dirty="0" err="1">
                <a:cs typeface="Geneva" charset="-128"/>
              </a:rPr>
              <a:t>its</a:t>
            </a:r>
            <a:r>
              <a:rPr lang="fi-FI" altLang="fi-FI" sz="1600" dirty="0">
                <a:cs typeface="Geneva" charset="-128"/>
              </a:rPr>
              <a:t> </a:t>
            </a:r>
            <a:r>
              <a:rPr lang="fi-FI" altLang="fi-FI" sz="1600" dirty="0" err="1">
                <a:cs typeface="Geneva" charset="-128"/>
              </a:rPr>
              <a:t>partner</a:t>
            </a:r>
            <a:r>
              <a:rPr lang="fi-FI" altLang="fi-FI" sz="1600" dirty="0">
                <a:cs typeface="Geneva" charset="-128"/>
              </a:rPr>
              <a:t> </a:t>
            </a:r>
            <a:r>
              <a:rPr lang="fi-FI" altLang="fi-FI" sz="1600" dirty="0" err="1">
                <a:cs typeface="Geneva" charset="-128"/>
              </a:rPr>
              <a:t>institutions</a:t>
            </a:r>
            <a:r>
              <a:rPr lang="fi-FI" altLang="fi-FI" sz="1600" dirty="0">
                <a:cs typeface="Geneva" charset="-128"/>
              </a:rPr>
              <a:t> is </a:t>
            </a:r>
            <a:r>
              <a:rPr lang="fi-FI" altLang="fi-FI" sz="1600" dirty="0" err="1">
                <a:cs typeface="Geneva" charset="-128"/>
              </a:rPr>
              <a:t>aimed</a:t>
            </a:r>
            <a:r>
              <a:rPr lang="fi-FI" altLang="fi-FI" sz="1600" dirty="0">
                <a:cs typeface="Geneva" charset="-128"/>
              </a:rPr>
              <a:t> at </a:t>
            </a:r>
            <a:r>
              <a:rPr lang="fi-FI" altLang="fi-FI" sz="1600" dirty="0" err="1">
                <a:cs typeface="Geneva" charset="-128"/>
              </a:rPr>
              <a:t>enhancing</a:t>
            </a:r>
            <a:r>
              <a:rPr lang="fi-FI" altLang="fi-FI" sz="1600" dirty="0">
                <a:cs typeface="Geneva" charset="-128"/>
              </a:rPr>
              <a:t> </a:t>
            </a:r>
            <a:r>
              <a:rPr lang="fi-FI" altLang="fi-FI" sz="1600" dirty="0" err="1">
                <a:cs typeface="Geneva" charset="-128"/>
              </a:rPr>
              <a:t>student</a:t>
            </a:r>
            <a:r>
              <a:rPr lang="fi-FI" altLang="fi-FI" sz="1600" dirty="0">
                <a:cs typeface="Geneva" charset="-128"/>
              </a:rPr>
              <a:t> and </a:t>
            </a:r>
            <a:r>
              <a:rPr lang="fi-FI" altLang="fi-FI" sz="1600" dirty="0" err="1">
                <a:cs typeface="Geneva" charset="-128"/>
              </a:rPr>
              <a:t>staff</a:t>
            </a:r>
            <a:r>
              <a:rPr lang="fi-FI" altLang="fi-FI" sz="1600" dirty="0">
                <a:cs typeface="Geneva" charset="-128"/>
              </a:rPr>
              <a:t> </a:t>
            </a:r>
            <a:r>
              <a:rPr lang="fi-FI" altLang="fi-FI" sz="1600" dirty="0" err="1">
                <a:cs typeface="Geneva" charset="-128"/>
              </a:rPr>
              <a:t>mobility</a:t>
            </a:r>
            <a:r>
              <a:rPr lang="fi-FI" altLang="fi-FI" sz="1600" dirty="0">
                <a:cs typeface="Geneva" charset="-128"/>
              </a:rPr>
              <a:t>.</a:t>
            </a:r>
          </a:p>
          <a:p>
            <a:pPr marL="285750" indent="-285750">
              <a:buFont typeface="Arial" panose="020B0604020202020204" pitchFamily="34" charset="0"/>
              <a:buChar char="•"/>
              <a:defRPr/>
            </a:pPr>
            <a:endParaRPr lang="fi-FI" altLang="fi-FI" sz="1600" dirty="0">
              <a:cs typeface="Geneva" charset="-128"/>
            </a:endParaRPr>
          </a:p>
          <a:p>
            <a:pPr marL="285750" indent="-285750">
              <a:buFont typeface="Arial" panose="020B0604020202020204" pitchFamily="34" charset="0"/>
              <a:buChar char="•"/>
              <a:defRPr/>
            </a:pPr>
            <a:r>
              <a:rPr lang="fi-FI" altLang="fi-FI" sz="1600" dirty="0" err="1">
                <a:cs typeface="Geneva" charset="-128"/>
              </a:rPr>
              <a:t>The</a:t>
            </a:r>
            <a:r>
              <a:rPr lang="fi-FI" altLang="fi-FI" sz="1600" dirty="0">
                <a:cs typeface="Geneva" charset="-128"/>
              </a:rPr>
              <a:t> </a:t>
            </a:r>
            <a:r>
              <a:rPr lang="fi-FI" altLang="fi-FI" sz="1600" dirty="0" err="1">
                <a:cs typeface="Geneva" charset="-128"/>
              </a:rPr>
              <a:t>students</a:t>
            </a:r>
            <a:r>
              <a:rPr lang="fi-FI" altLang="fi-FI" sz="1600" dirty="0">
                <a:cs typeface="Geneva" charset="-128"/>
              </a:rPr>
              <a:t> </a:t>
            </a:r>
            <a:r>
              <a:rPr lang="fi-FI" altLang="fi-FI" sz="1600" dirty="0" err="1">
                <a:cs typeface="Geneva" charset="-128"/>
              </a:rPr>
              <a:t>are</a:t>
            </a:r>
            <a:r>
              <a:rPr lang="fi-FI" altLang="fi-FI" sz="1600" dirty="0">
                <a:cs typeface="Geneva" charset="-128"/>
              </a:rPr>
              <a:t> </a:t>
            </a:r>
            <a:r>
              <a:rPr lang="fi-FI" altLang="fi-FI" sz="1600" dirty="0" err="1">
                <a:cs typeface="Geneva" charset="-128"/>
              </a:rPr>
              <a:t>encouraged</a:t>
            </a:r>
            <a:r>
              <a:rPr lang="fi-FI" altLang="fi-FI" sz="1600" dirty="0">
                <a:cs typeface="Geneva" charset="-128"/>
              </a:rPr>
              <a:t> to </a:t>
            </a:r>
            <a:r>
              <a:rPr lang="fi-FI" altLang="fi-FI" sz="1600" dirty="0" err="1">
                <a:cs typeface="Geneva" charset="-128"/>
              </a:rPr>
              <a:t>do</a:t>
            </a:r>
            <a:r>
              <a:rPr lang="fi-FI" altLang="fi-FI" sz="1600" dirty="0">
                <a:cs typeface="Geneva" charset="-128"/>
              </a:rPr>
              <a:t> </a:t>
            </a:r>
            <a:r>
              <a:rPr lang="fi-FI" altLang="fi-FI" sz="1600" dirty="0" err="1">
                <a:cs typeface="Geneva" charset="-128"/>
              </a:rPr>
              <a:t>their</a:t>
            </a:r>
            <a:r>
              <a:rPr lang="fi-FI" altLang="fi-FI" sz="1600" dirty="0">
                <a:cs typeface="Geneva" charset="-128"/>
              </a:rPr>
              <a:t> on-</a:t>
            </a:r>
            <a:r>
              <a:rPr lang="fi-FI" altLang="fi-FI" sz="1600" dirty="0" err="1">
                <a:cs typeface="Geneva" charset="-128"/>
              </a:rPr>
              <a:t>the</a:t>
            </a:r>
            <a:r>
              <a:rPr lang="fi-FI" altLang="fi-FI" sz="1600" dirty="0">
                <a:cs typeface="Geneva" charset="-128"/>
              </a:rPr>
              <a:t>-</a:t>
            </a:r>
            <a:r>
              <a:rPr lang="fi-FI" altLang="fi-FI" sz="1600" dirty="0" err="1">
                <a:cs typeface="Geneva" charset="-128"/>
              </a:rPr>
              <a:t>job</a:t>
            </a:r>
            <a:r>
              <a:rPr lang="fi-FI" altLang="fi-FI" sz="1600" dirty="0">
                <a:cs typeface="Geneva" charset="-128"/>
              </a:rPr>
              <a:t> </a:t>
            </a:r>
            <a:r>
              <a:rPr lang="fi-FI" altLang="fi-FI" sz="1600" dirty="0" err="1">
                <a:cs typeface="Geneva" charset="-128"/>
              </a:rPr>
              <a:t>training</a:t>
            </a:r>
            <a:r>
              <a:rPr lang="fi-FI" altLang="fi-FI" sz="1600" dirty="0">
                <a:cs typeface="Geneva" charset="-128"/>
              </a:rPr>
              <a:t> </a:t>
            </a:r>
            <a:r>
              <a:rPr lang="fi-FI" altLang="fi-FI" sz="1600" dirty="0" err="1">
                <a:cs typeface="Geneva" charset="-128"/>
              </a:rPr>
              <a:t>periods</a:t>
            </a:r>
            <a:r>
              <a:rPr lang="fi-FI" altLang="fi-FI" sz="1600" dirty="0">
                <a:cs typeface="Geneva" charset="-128"/>
              </a:rPr>
              <a:t> </a:t>
            </a:r>
            <a:r>
              <a:rPr lang="fi-FI" altLang="fi-FI" sz="1600" dirty="0" err="1">
                <a:cs typeface="Geneva" charset="-128"/>
              </a:rPr>
              <a:t>abroad</a:t>
            </a:r>
            <a:r>
              <a:rPr lang="fi-FI" altLang="fi-FI" sz="1600" dirty="0">
                <a:cs typeface="Geneva" charset="-128"/>
              </a:rPr>
              <a:t>.</a:t>
            </a:r>
          </a:p>
          <a:p>
            <a:pPr marL="285750" indent="-285750">
              <a:buFont typeface="Arial" panose="020B0604020202020204" pitchFamily="34" charset="0"/>
              <a:buChar char="•"/>
              <a:defRPr/>
            </a:pPr>
            <a:endParaRPr lang="fi-FI" altLang="fi-FI" sz="1600" dirty="0">
              <a:cs typeface="Geneva" charset="-128"/>
            </a:endParaRPr>
          </a:p>
          <a:p>
            <a:pPr marL="285750" indent="-285750">
              <a:buFont typeface="Arial" panose="020B0604020202020204" pitchFamily="34" charset="0"/>
              <a:buChar char="•"/>
              <a:defRPr/>
            </a:pPr>
            <a:r>
              <a:rPr lang="fi-FI" altLang="fi-FI" sz="1600" dirty="0" err="1">
                <a:cs typeface="Geneva" charset="-128"/>
              </a:rPr>
              <a:t>Students</a:t>
            </a:r>
            <a:r>
              <a:rPr lang="fi-FI" altLang="fi-FI" sz="1600" dirty="0">
                <a:cs typeface="Geneva" charset="-128"/>
              </a:rPr>
              <a:t> </a:t>
            </a:r>
            <a:r>
              <a:rPr lang="fi-FI" altLang="fi-FI" sz="1600" dirty="0" err="1">
                <a:cs typeface="Geneva" charset="-128"/>
              </a:rPr>
              <a:t>from</a:t>
            </a:r>
            <a:r>
              <a:rPr lang="fi-FI" altLang="fi-FI" sz="1600" dirty="0">
                <a:cs typeface="Geneva" charset="-128"/>
              </a:rPr>
              <a:t> </a:t>
            </a:r>
            <a:r>
              <a:rPr lang="fi-FI" altLang="fi-FI" sz="1600" dirty="0" err="1">
                <a:cs typeface="Geneva" charset="-128"/>
              </a:rPr>
              <a:t>the</a:t>
            </a:r>
            <a:r>
              <a:rPr lang="fi-FI" altLang="fi-FI" sz="1600" dirty="0">
                <a:cs typeface="Geneva" charset="-128"/>
              </a:rPr>
              <a:t> </a:t>
            </a:r>
            <a:r>
              <a:rPr lang="fi-FI" altLang="fi-FI" sz="1600" dirty="0" err="1">
                <a:cs typeface="Geneva" charset="-128"/>
              </a:rPr>
              <a:t>partner</a:t>
            </a:r>
            <a:r>
              <a:rPr lang="fi-FI" altLang="fi-FI" sz="1600" dirty="0">
                <a:cs typeface="Geneva" charset="-128"/>
              </a:rPr>
              <a:t> </a:t>
            </a:r>
            <a:r>
              <a:rPr lang="fi-FI" altLang="fi-FI" sz="1600" dirty="0" err="1">
                <a:cs typeface="Geneva" charset="-128"/>
              </a:rPr>
              <a:t>institutions</a:t>
            </a:r>
            <a:r>
              <a:rPr lang="fi-FI" altLang="fi-FI" sz="1600" dirty="0">
                <a:cs typeface="Geneva" charset="-128"/>
              </a:rPr>
              <a:t> </a:t>
            </a:r>
            <a:r>
              <a:rPr lang="fi-FI" altLang="fi-FI" sz="1600" dirty="0" err="1">
                <a:cs typeface="Geneva" charset="-128"/>
              </a:rPr>
              <a:t>are</a:t>
            </a:r>
            <a:r>
              <a:rPr lang="fi-FI" altLang="fi-FI" sz="1600" dirty="0">
                <a:cs typeface="Geneva" charset="-128"/>
              </a:rPr>
              <a:t> </a:t>
            </a:r>
            <a:r>
              <a:rPr lang="fi-FI" altLang="fi-FI" sz="1600" dirty="0" err="1">
                <a:cs typeface="Geneva" charset="-128"/>
              </a:rPr>
              <a:t>warmly</a:t>
            </a:r>
            <a:r>
              <a:rPr lang="fi-FI" altLang="fi-FI" sz="1600" dirty="0">
                <a:cs typeface="Geneva" charset="-128"/>
              </a:rPr>
              <a:t> </a:t>
            </a:r>
            <a:r>
              <a:rPr lang="fi-FI" altLang="fi-FI" sz="1600" dirty="0" err="1">
                <a:cs typeface="Geneva" charset="-128"/>
              </a:rPr>
              <a:t>welcome</a:t>
            </a:r>
            <a:r>
              <a:rPr lang="fi-FI" altLang="fi-FI" sz="1600" dirty="0">
                <a:cs typeface="Geneva" charset="-128"/>
              </a:rPr>
              <a:t> to </a:t>
            </a:r>
            <a:r>
              <a:rPr lang="fi-FI" altLang="fi-FI" sz="1600" dirty="0" err="1">
                <a:cs typeface="Geneva" charset="-128"/>
              </a:rPr>
              <a:t>follow</a:t>
            </a:r>
            <a:r>
              <a:rPr lang="fi-FI" altLang="fi-FI" sz="1600" dirty="0">
                <a:cs typeface="Geneva" charset="-128"/>
              </a:rPr>
              <a:t> </a:t>
            </a:r>
            <a:r>
              <a:rPr lang="fi-FI" altLang="fi-FI" sz="1600" dirty="0" err="1">
                <a:cs typeface="Geneva" charset="-128"/>
              </a:rPr>
              <a:t>the</a:t>
            </a:r>
            <a:r>
              <a:rPr lang="fi-FI" altLang="fi-FI" sz="1600" dirty="0">
                <a:cs typeface="Geneva" charset="-128"/>
              </a:rPr>
              <a:t> </a:t>
            </a:r>
            <a:r>
              <a:rPr lang="fi-FI" altLang="fi-FI" sz="1600" dirty="0" err="1">
                <a:cs typeface="Geneva" charset="-128"/>
              </a:rPr>
              <a:t>daily</a:t>
            </a:r>
            <a:r>
              <a:rPr lang="fi-FI" altLang="fi-FI" sz="1600" dirty="0">
                <a:cs typeface="Geneva" charset="-128"/>
              </a:rPr>
              <a:t> </a:t>
            </a:r>
            <a:r>
              <a:rPr lang="fi-FI" altLang="fi-FI" sz="1600" dirty="0" err="1">
                <a:cs typeface="Geneva" charset="-128"/>
              </a:rPr>
              <a:t>studies</a:t>
            </a:r>
            <a:r>
              <a:rPr lang="fi-FI" altLang="fi-FI" sz="1600" dirty="0">
                <a:cs typeface="Geneva" charset="-128"/>
              </a:rPr>
              <a:t> of </a:t>
            </a:r>
            <a:r>
              <a:rPr lang="fi-FI" altLang="fi-FI" sz="1600" dirty="0" err="1">
                <a:cs typeface="Geneva" charset="-128"/>
              </a:rPr>
              <a:t>our</a:t>
            </a:r>
            <a:r>
              <a:rPr lang="fi-FI" altLang="fi-FI" sz="1600" dirty="0">
                <a:cs typeface="Geneva" charset="-128"/>
              </a:rPr>
              <a:t> </a:t>
            </a:r>
            <a:r>
              <a:rPr lang="fi-FI" altLang="fi-FI" sz="1600" dirty="0" err="1">
                <a:cs typeface="Geneva" charset="-128"/>
              </a:rPr>
              <a:t>students</a:t>
            </a:r>
            <a:r>
              <a:rPr lang="fi-FI" altLang="fi-FI" sz="1600" dirty="0">
                <a:cs typeface="Geneva" charset="-128"/>
              </a:rPr>
              <a:t>.</a:t>
            </a:r>
          </a:p>
          <a:p>
            <a:pPr marL="285750" indent="-285750">
              <a:buFont typeface="Arial" panose="020B0604020202020204" pitchFamily="34" charset="0"/>
              <a:buChar char="•"/>
              <a:defRPr/>
            </a:pPr>
            <a:endParaRPr lang="fi-FI" altLang="fi-FI" sz="1600" dirty="0">
              <a:cs typeface="Geneva" charset="-128"/>
            </a:endParaRPr>
          </a:p>
          <a:p>
            <a:pPr marL="285750" indent="-285750">
              <a:buFont typeface="Arial" panose="020B0604020202020204" pitchFamily="34" charset="0"/>
              <a:buChar char="•"/>
              <a:defRPr/>
            </a:pPr>
            <a:r>
              <a:rPr lang="fi-FI" altLang="fi-FI" sz="1600" dirty="0">
                <a:cs typeface="Geneva" charset="-128"/>
              </a:rPr>
              <a:t>As a </a:t>
            </a:r>
            <a:r>
              <a:rPr lang="fi-FI" altLang="fi-FI" sz="1600" dirty="0" err="1">
                <a:cs typeface="Geneva" charset="-128"/>
              </a:rPr>
              <a:t>unit</a:t>
            </a:r>
            <a:r>
              <a:rPr lang="fi-FI" altLang="fi-FI" sz="1600" dirty="0">
                <a:cs typeface="Geneva" charset="-128"/>
              </a:rPr>
              <a:t> of Jyväskylä </a:t>
            </a:r>
            <a:r>
              <a:rPr lang="fi-FI" altLang="fi-FI" sz="1600" dirty="0" err="1">
                <a:cs typeface="Geneva" charset="-128"/>
              </a:rPr>
              <a:t>Educational</a:t>
            </a:r>
            <a:r>
              <a:rPr lang="fi-FI" altLang="fi-FI" sz="1600" dirty="0">
                <a:cs typeface="Geneva" charset="-128"/>
              </a:rPr>
              <a:t> </a:t>
            </a:r>
            <a:r>
              <a:rPr lang="fi-FI" altLang="fi-FI" sz="1600" dirty="0" err="1">
                <a:cs typeface="Geneva" charset="-128"/>
              </a:rPr>
              <a:t>Consortium</a:t>
            </a:r>
            <a:r>
              <a:rPr lang="fi-FI" altLang="fi-FI" sz="1600" dirty="0">
                <a:cs typeface="Geneva" charset="-128"/>
              </a:rPr>
              <a:t>, Jämsä College is </a:t>
            </a:r>
            <a:r>
              <a:rPr lang="fi-FI" altLang="fi-FI" sz="1600" dirty="0" err="1">
                <a:cs typeface="Geneva" charset="-128"/>
              </a:rPr>
              <a:t>co</a:t>
            </a:r>
            <a:r>
              <a:rPr lang="fi-FI" altLang="fi-FI" sz="1600" dirty="0">
                <a:cs typeface="Geneva" charset="-128"/>
              </a:rPr>
              <a:t>-operating </a:t>
            </a:r>
            <a:r>
              <a:rPr lang="fi-FI" altLang="fi-FI" sz="1600" dirty="0" err="1">
                <a:cs typeface="Geneva" charset="-128"/>
              </a:rPr>
              <a:t>with</a:t>
            </a:r>
            <a:r>
              <a:rPr lang="fi-FI" altLang="fi-FI" sz="1600" dirty="0">
                <a:cs typeface="Geneva" charset="-128"/>
              </a:rPr>
              <a:t> </a:t>
            </a:r>
            <a:r>
              <a:rPr lang="fi-FI" altLang="fi-FI" sz="1600" dirty="0" err="1">
                <a:cs typeface="Geneva" charset="-128"/>
              </a:rPr>
              <a:t>EduCluster</a:t>
            </a:r>
            <a:r>
              <a:rPr lang="fi-FI" altLang="fi-FI" sz="1600" dirty="0">
                <a:cs typeface="Geneva" charset="-128"/>
              </a:rPr>
              <a:t> Finland (ECF) in </a:t>
            </a:r>
            <a:r>
              <a:rPr lang="fi-FI" altLang="fi-FI" sz="1600" dirty="0" err="1">
                <a:cs typeface="Geneva" charset="-128"/>
              </a:rPr>
              <a:t>the</a:t>
            </a:r>
            <a:r>
              <a:rPr lang="fi-FI" altLang="fi-FI" sz="1600" dirty="0">
                <a:cs typeface="Geneva" charset="-128"/>
              </a:rPr>
              <a:t> </a:t>
            </a:r>
            <a:r>
              <a:rPr lang="fi-FI" altLang="fi-FI" sz="1600" dirty="0" err="1">
                <a:cs typeface="Geneva" charset="-128"/>
              </a:rPr>
              <a:t>field</a:t>
            </a:r>
            <a:r>
              <a:rPr lang="fi-FI" altLang="fi-FI" sz="1600" dirty="0">
                <a:cs typeface="Geneva" charset="-128"/>
              </a:rPr>
              <a:t> of </a:t>
            </a:r>
            <a:r>
              <a:rPr lang="fi-FI" altLang="fi-FI" sz="1600" dirty="0" err="1">
                <a:cs typeface="Geneva" charset="-128"/>
              </a:rPr>
              <a:t>international</a:t>
            </a:r>
            <a:r>
              <a:rPr lang="fi-FI" altLang="fi-FI" sz="1600" dirty="0">
                <a:cs typeface="Geneva" charset="-128"/>
              </a:rPr>
              <a:t> </a:t>
            </a:r>
            <a:r>
              <a:rPr lang="fi-FI" altLang="fi-FI" sz="1600" dirty="0" err="1">
                <a:cs typeface="Geneva" charset="-128"/>
              </a:rPr>
              <a:t>operations</a:t>
            </a:r>
            <a:r>
              <a:rPr lang="fi-FI" altLang="fi-FI" sz="1600" dirty="0">
                <a:cs typeface="Geneva" charset="-128"/>
              </a:rPr>
              <a:t>.</a:t>
            </a:r>
          </a:p>
          <a:p>
            <a:pPr marL="285750" indent="-285750">
              <a:buFont typeface="Arial" panose="020B0604020202020204" pitchFamily="34" charset="0"/>
              <a:buChar char="•"/>
              <a:defRPr/>
            </a:pPr>
            <a:endParaRPr lang="fi-FI" altLang="fi-FI" sz="1600" dirty="0">
              <a:cs typeface="Geneva" charset="-128"/>
            </a:endParaRPr>
          </a:p>
          <a:p>
            <a:pPr marL="285750" indent="-285750">
              <a:buFont typeface="Arial" panose="020B0604020202020204" pitchFamily="34" charset="0"/>
              <a:buChar char="•"/>
              <a:defRPr/>
            </a:pPr>
            <a:r>
              <a:rPr lang="fi-FI" altLang="fi-FI" sz="1600" dirty="0">
                <a:cs typeface="Geneva" charset="-128"/>
              </a:rPr>
              <a:t>New </a:t>
            </a:r>
            <a:r>
              <a:rPr lang="fi-FI" altLang="fi-FI" sz="1600" dirty="0" err="1">
                <a:cs typeface="Geneva" charset="-128"/>
              </a:rPr>
              <a:t>partners</a:t>
            </a:r>
            <a:r>
              <a:rPr lang="fi-FI" altLang="fi-FI" sz="1600" dirty="0">
                <a:cs typeface="Geneva" charset="-128"/>
              </a:rPr>
              <a:t> </a:t>
            </a:r>
            <a:r>
              <a:rPr lang="fi-FI" altLang="fi-FI" sz="1600" dirty="0" err="1">
                <a:cs typeface="Geneva" charset="-128"/>
              </a:rPr>
              <a:t>are</a:t>
            </a:r>
            <a:r>
              <a:rPr lang="fi-FI" altLang="fi-FI" sz="1600" dirty="0">
                <a:cs typeface="Geneva" charset="-128"/>
              </a:rPr>
              <a:t> </a:t>
            </a:r>
            <a:r>
              <a:rPr lang="fi-FI" altLang="fi-FI" sz="1600" dirty="0" err="1">
                <a:cs typeface="Geneva" charset="-128"/>
              </a:rPr>
              <a:t>constantly</a:t>
            </a:r>
            <a:r>
              <a:rPr lang="fi-FI" altLang="fi-FI" sz="1600" dirty="0">
                <a:cs typeface="Geneva" charset="-128"/>
              </a:rPr>
              <a:t> </a:t>
            </a:r>
            <a:r>
              <a:rPr lang="fi-FI" altLang="fi-FI" sz="1600" dirty="0" err="1">
                <a:cs typeface="Geneva" charset="-128"/>
              </a:rPr>
              <a:t>sought</a:t>
            </a:r>
            <a:r>
              <a:rPr lang="fi-FI" altLang="fi-FI" sz="1600" dirty="0">
                <a:cs typeface="Geneva" charset="-128"/>
              </a:rPr>
              <a:t> to join </a:t>
            </a:r>
            <a:r>
              <a:rPr lang="fi-FI" altLang="fi-FI" sz="1600" dirty="0" err="1">
                <a:cs typeface="Geneva" charset="-128"/>
              </a:rPr>
              <a:t>our</a:t>
            </a:r>
            <a:r>
              <a:rPr lang="fi-FI" altLang="fi-FI" sz="1600" dirty="0">
                <a:cs typeface="Geneva" charset="-128"/>
              </a:rPr>
              <a:t> </a:t>
            </a:r>
            <a:r>
              <a:rPr lang="fi-FI" altLang="fi-FI" sz="1600" dirty="0" err="1">
                <a:cs typeface="Geneva" charset="-128"/>
              </a:rPr>
              <a:t>international</a:t>
            </a:r>
            <a:r>
              <a:rPr lang="fi-FI" altLang="fi-FI" sz="1600" dirty="0">
                <a:cs typeface="Geneva" charset="-128"/>
              </a:rPr>
              <a:t> </a:t>
            </a:r>
            <a:r>
              <a:rPr lang="fi-FI" altLang="fi-FI" sz="1600" dirty="0" err="1">
                <a:cs typeface="Geneva" charset="-128"/>
              </a:rPr>
              <a:t>mobility</a:t>
            </a:r>
            <a:r>
              <a:rPr lang="fi-FI" altLang="fi-FI" sz="1600" dirty="0">
                <a:cs typeface="Geneva" charset="-128"/>
              </a:rPr>
              <a:t> and </a:t>
            </a:r>
            <a:r>
              <a:rPr lang="fi-FI" altLang="fi-FI" sz="1600" dirty="0" err="1">
                <a:cs typeface="Geneva" charset="-128"/>
              </a:rPr>
              <a:t>partnership</a:t>
            </a:r>
            <a:r>
              <a:rPr lang="fi-FI" altLang="fi-FI" sz="1600" dirty="0">
                <a:cs typeface="Geneva" charset="-128"/>
              </a:rPr>
              <a:t> </a:t>
            </a:r>
            <a:r>
              <a:rPr lang="fi-FI" altLang="fi-FI" sz="1600" dirty="0" err="1">
                <a:cs typeface="Geneva" charset="-128"/>
              </a:rPr>
              <a:t>projects</a:t>
            </a:r>
            <a:r>
              <a:rPr lang="fi-FI" altLang="fi-FI" sz="1600" dirty="0">
                <a:cs typeface="Geneva" charset="-128"/>
              </a:rPr>
              <a:t>.</a:t>
            </a:r>
          </a:p>
        </p:txBody>
      </p:sp>
    </p:spTree>
  </p:cSld>
  <p:clrMapOvr>
    <a:masterClrMapping/>
  </p:clrMapOvr>
</p:sld>
</file>

<file path=ppt/theme/theme1.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st">
  <a:themeElements>
    <a:clrScheme name="1_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st">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st">
  <a:themeElements>
    <a:clrScheme name="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est">
  <a:themeElements>
    <a:clrScheme name="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2723</TotalTime>
  <Words>1500</Words>
  <Application>Microsoft Office PowerPoint</Application>
  <PresentationFormat>Näytössä katseltava diaesitys (4:3)</PresentationFormat>
  <Paragraphs>342</Paragraphs>
  <Slides>31</Slides>
  <Notes>7</Notes>
  <HiddenSlides>0</HiddenSlides>
  <MMClips>0</MMClips>
  <ScaleCrop>false</ScaleCrop>
  <HeadingPairs>
    <vt:vector size="6" baseType="variant">
      <vt:variant>
        <vt:lpstr>Käytetyt fontit</vt:lpstr>
      </vt:variant>
      <vt:variant>
        <vt:i4>10</vt:i4>
      </vt:variant>
      <vt:variant>
        <vt:lpstr>Teema</vt:lpstr>
      </vt:variant>
      <vt:variant>
        <vt:i4>4</vt:i4>
      </vt:variant>
      <vt:variant>
        <vt:lpstr>Dian otsikot</vt:lpstr>
      </vt:variant>
      <vt:variant>
        <vt:i4>31</vt:i4>
      </vt:variant>
    </vt:vector>
  </HeadingPairs>
  <TitlesOfParts>
    <vt:vector size="45" baseType="lpstr">
      <vt:lpstr>ＭＳ Ｐゴシック</vt:lpstr>
      <vt:lpstr>ＭＳ Ｐゴシック</vt:lpstr>
      <vt:lpstr>Arial</vt:lpstr>
      <vt:lpstr>Arial Narrow</vt:lpstr>
      <vt:lpstr>Calibri</vt:lpstr>
      <vt:lpstr>Courier New</vt:lpstr>
      <vt:lpstr>Frutiger 45 Light</vt:lpstr>
      <vt:lpstr>Geneva</vt:lpstr>
      <vt:lpstr>Times New Roman</vt:lpstr>
      <vt:lpstr>Wingdings</vt:lpstr>
      <vt:lpstr>Mukautettu suunnittelumalli</vt:lpstr>
      <vt:lpstr>1_test</vt:lpstr>
      <vt:lpstr>test</vt:lpstr>
      <vt:lpstr>4_test</vt:lpstr>
      <vt:lpstr>PowerPoint-esitys</vt:lpstr>
      <vt:lpstr>Jämsä College </vt:lpstr>
      <vt:lpstr>PowerPoint-esitys</vt:lpstr>
      <vt:lpstr>PowerPoint-esitys</vt:lpstr>
      <vt:lpstr>Young And Adult Learners </vt:lpstr>
      <vt:lpstr>Key Indicators 2015</vt:lpstr>
      <vt:lpstr>PowerPoint-esitys</vt:lpstr>
      <vt:lpstr>Strengths of Jämsä College</vt:lpstr>
      <vt:lpstr>International Focus </vt:lpstr>
      <vt:lpstr>Three-Level Internationalisation Model</vt:lpstr>
      <vt:lpstr>Location</vt:lpstr>
      <vt:lpstr>PowerPoint-esitys</vt:lpstr>
      <vt:lpstr>PowerPoint-esitys</vt:lpstr>
      <vt:lpstr> </vt:lpstr>
      <vt:lpstr>Individual Study Paths</vt:lpstr>
      <vt:lpstr>PowerPoint-esitys</vt:lpstr>
      <vt:lpstr>Entrepreneurship Studies </vt:lpstr>
      <vt:lpstr>Student Assessment</vt:lpstr>
      <vt:lpstr>Vocational Skills Demonstrations</vt:lpstr>
      <vt:lpstr>Competition Activities</vt:lpstr>
      <vt:lpstr>Support and Student Services</vt:lpstr>
      <vt:lpstr>Kuvasivu</vt:lpstr>
      <vt:lpstr>Vocational Adult Education</vt:lpstr>
      <vt:lpstr>Vocational Adult Education – Competence-based Qualifications</vt:lpstr>
      <vt:lpstr>Competence Demonstrations</vt:lpstr>
      <vt:lpstr>PowerPoint-esitys</vt:lpstr>
      <vt:lpstr>Jämsä College - Myllymäki Campuses   </vt:lpstr>
      <vt:lpstr>International Relations</vt:lpstr>
      <vt:lpstr>PowerPoint-esitys</vt:lpstr>
      <vt:lpstr>Thank you!</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 &amp; P</dc:creator>
  <cp:lastModifiedBy>Lehtonotko Sari</cp:lastModifiedBy>
  <cp:revision>188</cp:revision>
  <cp:lastPrinted>2013-04-12T12:59:07Z</cp:lastPrinted>
  <dcterms:created xsi:type="dcterms:W3CDTF">2010-03-14T06:58:42Z</dcterms:created>
  <dcterms:modified xsi:type="dcterms:W3CDTF">2016-08-13T17:04:00Z</dcterms:modified>
</cp:coreProperties>
</file>